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</p:sldMasterIdLst>
  <p:notesMasterIdLst>
    <p:notesMasterId r:id="rId33"/>
  </p:notesMasterIdLst>
  <p:sldIdLst>
    <p:sldId id="297" r:id="rId3"/>
    <p:sldId id="277" r:id="rId4"/>
    <p:sldId id="285" r:id="rId5"/>
    <p:sldId id="840" r:id="rId6"/>
    <p:sldId id="283" r:id="rId7"/>
    <p:sldId id="833" r:id="rId8"/>
    <p:sldId id="488" r:id="rId9"/>
    <p:sldId id="265" r:id="rId10"/>
    <p:sldId id="266" r:id="rId11"/>
    <p:sldId id="832" r:id="rId12"/>
    <p:sldId id="830" r:id="rId13"/>
    <p:sldId id="845" r:id="rId14"/>
    <p:sldId id="517" r:id="rId15"/>
    <p:sldId id="834" r:id="rId16"/>
    <p:sldId id="836" r:id="rId17"/>
    <p:sldId id="835" r:id="rId18"/>
    <p:sldId id="846" r:id="rId19"/>
    <p:sldId id="457" r:id="rId20"/>
    <p:sldId id="458" r:id="rId21"/>
    <p:sldId id="400" r:id="rId22"/>
    <p:sldId id="839" r:id="rId23"/>
    <p:sldId id="847" r:id="rId24"/>
    <p:sldId id="489" r:id="rId25"/>
    <p:sldId id="837" r:id="rId26"/>
    <p:sldId id="817" r:id="rId27"/>
    <p:sldId id="821" r:id="rId28"/>
    <p:sldId id="818" r:id="rId29"/>
    <p:sldId id="822" r:id="rId30"/>
    <p:sldId id="491" r:id="rId31"/>
    <p:sldId id="49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2"/>
    <p:restoredTop sz="60476" autoAdjust="0"/>
  </p:normalViewPr>
  <p:slideViewPr>
    <p:cSldViewPr snapToGrid="0" snapToObjects="1">
      <p:cViewPr varScale="1">
        <p:scale>
          <a:sx n="74" d="100"/>
          <a:sy n="74" d="100"/>
        </p:scale>
        <p:origin x="2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78A03-F245-1B43-8CDE-3B0275888050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BF740-D535-F744-89A8-4E42B3D6BD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83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25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got the models to take advantage of it!</a:t>
            </a:r>
          </a:p>
          <a:p>
            <a:r>
              <a:rPr lang="en-US" dirty="0"/>
              <a:t>CNNs didn’t work well before big data, and now they’re state of the 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44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even got two different kinds of big, which complement one another</a:t>
            </a:r>
          </a:p>
          <a:p>
            <a:r>
              <a:rPr lang="en-US" dirty="0"/>
              <a:t>P vs 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71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 both sides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22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were you taught to evaluate this model in a statistics class?</a:t>
            </a:r>
          </a:p>
          <a:p>
            <a:pPr marL="171450" indent="-171450">
              <a:buFontTx/>
              <a:buChar char="-"/>
            </a:pPr>
            <a:r>
              <a:rPr lang="en-US" dirty="0"/>
              <a:t>Fit the model on the whole dataset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Apply hypothesis tests (t-tests) to parameters</a:t>
            </a:r>
          </a:p>
          <a:p>
            <a:r>
              <a:rPr lang="en-US" dirty="0"/>
              <a:t>How have I been telling you to evaluate it?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86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 1: diagnostics. Admissions prediction. Recommendation systems. Etc.</a:t>
            </a:r>
          </a:p>
          <a:p>
            <a:r>
              <a:rPr lang="en-US" dirty="0"/>
              <a:t>Answer 2: note that if we have this perspective, must recognize that we are not doing causal inference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81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Stats: a million goodness of fit tests – confusing!</a:t>
            </a:r>
          </a:p>
          <a:p>
            <a:r>
              <a:rPr lang="en-US" dirty="0"/>
              <a:t>Who needs them?</a:t>
            </a:r>
          </a:p>
          <a:p>
            <a:r>
              <a:rPr lang="en-US" dirty="0"/>
              <a:t>We don’t care how good it fits</a:t>
            </a:r>
          </a:p>
          <a:p>
            <a:r>
              <a:rPr lang="en-US" dirty="0"/>
              <a:t>We just care how good we predict stuff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375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the black box idea: features in, prediction out</a:t>
            </a:r>
          </a:p>
          <a:p>
            <a:r>
              <a:rPr lang="en-US" dirty="0"/>
              <a:t>Whether it’s OK depends on your perspective</a:t>
            </a:r>
          </a:p>
          <a:p>
            <a:endParaRPr lang="en-US" dirty="0"/>
          </a:p>
          <a:p>
            <a:r>
              <a:rPr lang="en-US" dirty="0"/>
              <a:t>If appropriate, point out that predictors selected are often arbitrary</a:t>
            </a:r>
          </a:p>
          <a:p>
            <a:r>
              <a:rPr lang="en-US" dirty="0"/>
              <a:t>Remember, none of this is causal.</a:t>
            </a:r>
          </a:p>
          <a:p>
            <a:r>
              <a:rPr lang="en-US" dirty="0"/>
              <a:t>Glass box:</a:t>
            </a:r>
          </a:p>
          <a:p>
            <a:r>
              <a:rPr lang="en-US" dirty="0"/>
              <a:t>- understand how the model works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sure it’s not doing something it shouldn’t be</a:t>
            </a:r>
          </a:p>
          <a:p>
            <a:pPr marL="171450" indent="-171450">
              <a:buFontTx/>
              <a:buChar char="-"/>
            </a:pPr>
            <a:r>
              <a:rPr lang="en-US" dirty="0"/>
              <a:t>Still doesn’t really give you scientific insight.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400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 both sides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552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set the problem up the same way every time (why?)</a:t>
            </a:r>
          </a:p>
          <a:p>
            <a:r>
              <a:rPr lang="en-US" dirty="0"/>
              <a:t>Good for estimating real-world performance</a:t>
            </a:r>
          </a:p>
          <a:p>
            <a:r>
              <a:rPr lang="en-US" dirty="0"/>
              <a:t>Also good for comparing teams</a:t>
            </a:r>
          </a:p>
          <a:p>
            <a:r>
              <a:rPr lang="en-US" dirty="0"/>
              <a:t>“Turn in your model…”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1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we’re here, let’s go over it once more…</a:t>
            </a:r>
          </a:p>
          <a:p>
            <a:r>
              <a:rPr lang="en-US" dirty="0"/>
              <a:t>If we’re competing, it’s on that final performance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27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topic of a thousand Medium posts</a:t>
            </a:r>
          </a:p>
          <a:p>
            <a:pPr marL="171450" indent="-171450">
              <a:buFontTx/>
              <a:buChar char="-"/>
            </a:pPr>
            <a:r>
              <a:rPr lang="en-US" dirty="0"/>
              <a:t>(briefly describe the origin of each term, from most to least flattering)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2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Pitfalls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19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multiple records from a single person is “clustered data”. If you split them across sets, you are still overfitting.</a:t>
            </a:r>
          </a:p>
          <a:p>
            <a:endParaRPr lang="en-US" dirty="0"/>
          </a:p>
          <a:p>
            <a:r>
              <a:rPr lang="en-US" dirty="0"/>
              <a:t>Need to assign these to the same split.</a:t>
            </a:r>
          </a:p>
          <a:p>
            <a:endParaRPr lang="en-US" dirty="0"/>
          </a:p>
          <a:p>
            <a:r>
              <a:rPr lang="en-US" dirty="0"/>
              <a:t>And PITFALL 0: Evaluating multiple times on the test set</a:t>
            </a:r>
          </a:p>
          <a:p>
            <a:endParaRPr lang="en-US" dirty="0"/>
          </a:p>
          <a:p>
            <a:r>
              <a:rPr lang="en-US" dirty="0"/>
              <a:t>Think of it like</a:t>
            </a:r>
            <a:r>
              <a:rPr lang="en-US" baseline="0" dirty="0"/>
              <a:t> a randomization scheme, where it depends on the study design.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30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set the problem up the same way every time (why?)</a:t>
            </a:r>
          </a:p>
          <a:p>
            <a:r>
              <a:rPr lang="en-US" dirty="0"/>
              <a:t>Good for estimating real-world performance</a:t>
            </a:r>
          </a:p>
          <a:p>
            <a:r>
              <a:rPr lang="en-US" dirty="0"/>
              <a:t>Also good for comparing teams</a:t>
            </a:r>
          </a:p>
          <a:p>
            <a:r>
              <a:rPr lang="en-US" dirty="0"/>
              <a:t>“Turn in your model…”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61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do we do?</a:t>
            </a:r>
          </a:p>
          <a:p>
            <a:r>
              <a:rPr lang="en-US" dirty="0"/>
              <a:t>Create a huge dataset: millions of images and </a:t>
            </a:r>
            <a:r>
              <a:rPr lang="en-US" dirty="0" err="1"/>
              <a:t>associatd</a:t>
            </a:r>
            <a:r>
              <a:rPr lang="en-US" dirty="0"/>
              <a:t>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5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grand challenge: build the model that makes the best predictions on this huge dataset</a:t>
            </a:r>
          </a:p>
          <a:p>
            <a:r>
              <a:rPr lang="en-US" dirty="0"/>
              <a:t>Now, world: have at it!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96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formula for making performance get better year after year after year</a:t>
            </a:r>
          </a:p>
          <a:p>
            <a:r>
              <a:rPr lang="en-US" dirty="0"/>
              <a:t>Some competition</a:t>
            </a:r>
            <a:r>
              <a:rPr lang="en-US" baseline="0" dirty="0"/>
              <a:t> occurs naturally from making these data available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3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Other competition is deliberately encouraged through challenges and prizes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728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stuff makes the news because it’s not some esoteric benchmark</a:t>
            </a:r>
          </a:p>
          <a:p>
            <a:r>
              <a:rPr lang="en-US" dirty="0"/>
              <a:t>We’re building models that compete with each other, or real people, on tasks that billions of people care about – a 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2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you want to compete, you MUST share your code</a:t>
            </a:r>
          </a:p>
          <a:p>
            <a:r>
              <a:rPr lang="en-US" dirty="0"/>
              <a:t>The precedent has been set, and is (generally) followed</a:t>
            </a:r>
          </a:p>
          <a:p>
            <a:r>
              <a:rPr lang="en-US" dirty="0"/>
              <a:t>As much as I don’t like </a:t>
            </a:r>
            <a:r>
              <a:rPr lang="en-US" dirty="0" err="1"/>
              <a:t>facebook</a:t>
            </a:r>
            <a:r>
              <a:rPr lang="en-US" dirty="0"/>
              <a:t> sometimes… they do (generally) respect the precedent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623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HAPPENING IN HEALTH TOO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98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/>
              <a:t>3 ways to answer this.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1: define it: we’ll start here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2: show it: during this course. But we’ll also take a look at some defining characteristics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984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behind but catching up</a:t>
            </a:r>
          </a:p>
          <a:p>
            <a:r>
              <a:rPr lang="en-US" dirty="0"/>
              <a:t>Still, some data sources missing – think EHR, wearables</a:t>
            </a:r>
          </a:p>
          <a:p>
            <a:endParaRPr lang="en-US" dirty="0"/>
          </a:p>
          <a:p>
            <a:r>
              <a:rPr lang="en-US" dirty="0"/>
              <a:t>What’s the grand challenge?</a:t>
            </a:r>
          </a:p>
          <a:p>
            <a:r>
              <a:rPr lang="en-US" dirty="0"/>
              <a:t>How do we promote competition?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16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definition, from MI Jordan at Berkeley (arguably one of the greatest ML researchers of all time):</a:t>
            </a:r>
          </a:p>
          <a:p>
            <a:pPr marL="228600" indent="-228600">
              <a:buAutoNum type="arabicParenR"/>
            </a:pPr>
            <a:endParaRPr lang="en-US" dirty="0"/>
          </a:p>
          <a:p>
            <a:pPr marL="228600" indent="-228600">
              <a:buAutoNum type="arabicParenR"/>
            </a:pPr>
            <a:r>
              <a:rPr lang="en-US" dirty="0"/>
              <a:t>Algorithmic – we’re pragmatic, crunching data</a:t>
            </a:r>
          </a:p>
          <a:p>
            <a:pPr marL="228600" indent="-228600">
              <a:buAutoNum type="arabicParenR"/>
            </a:pPr>
            <a:r>
              <a:rPr lang="en-US" dirty="0"/>
              <a:t>Interdisciplinary – we’re pulling ideas from a variety of fields</a:t>
            </a:r>
          </a:p>
          <a:p>
            <a:pPr marL="228600" indent="-228600">
              <a:buAutoNum type="arabicParenR"/>
            </a:pPr>
            <a:r>
              <a:rPr lang="en-US" dirty="0"/>
              <a:t>Predictions and decisions – focused on acting from data more than understanding how it was generated (i.e. where it came from)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474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dirty="0"/>
              <a:t>Both fields:</a:t>
            </a:r>
          </a:p>
          <a:p>
            <a:endParaRPr lang="en-US" sz="1200" dirty="0"/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/>
              <a:t>are based in math and probability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1200" dirty="0"/>
              <a:t>fit mathematical models to data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endParaRPr lang="en-US" sz="1200" dirty="0"/>
          </a:p>
          <a:p>
            <a:pPr>
              <a:spcAft>
                <a:spcPts val="300"/>
              </a:spcAft>
            </a:pPr>
            <a:r>
              <a:rPr lang="en-US" sz="1200" u="sng" dirty="0"/>
              <a:t>But, ML practitioners tend to:</a:t>
            </a:r>
          </a:p>
          <a:p>
            <a:pPr>
              <a:spcAft>
                <a:spcPts val="300"/>
              </a:spcAft>
            </a:pPr>
            <a:endParaRPr lang="en-US" sz="1200" u="sng" dirty="0"/>
          </a:p>
          <a:p>
            <a:pPr marL="457200" indent="-457200">
              <a:spcAft>
                <a:spcPts val="300"/>
              </a:spcAft>
              <a:buFont typeface="+mj-lt"/>
              <a:buAutoNum type="arabicPeriod"/>
            </a:pPr>
            <a:r>
              <a:rPr lang="en-US" sz="1200" dirty="0"/>
              <a:t>embrace complex models with fewer theoretical </a:t>
            </a:r>
            <a:r>
              <a:rPr lang="en-US" sz="1200" dirty="0" err="1"/>
              <a:t>guaranatees</a:t>
            </a:r>
            <a:endParaRPr lang="en-US" sz="1200" dirty="0"/>
          </a:p>
          <a:p>
            <a:pPr marL="457200" indent="-457200">
              <a:spcAft>
                <a:spcPts val="300"/>
              </a:spcAft>
              <a:buFont typeface="+mj-lt"/>
              <a:buAutoNum type="arabicPeriod"/>
            </a:pPr>
            <a:r>
              <a:rPr lang="en-US" sz="1200" dirty="0"/>
              <a:t>care about predictions instead of model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36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Play both sides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873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 is everywhere!</a:t>
            </a:r>
          </a:p>
          <a:p>
            <a:r>
              <a:rPr lang="en-US" dirty="0"/>
              <a:t>We’re in the information age!</a:t>
            </a:r>
          </a:p>
          <a:p>
            <a:r>
              <a:rPr lang="en-US" dirty="0"/>
              <a:t>Data is the new electricity!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BF740-D535-F744-89A8-4E42B3D6BD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88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just Google and Amazon…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EHR</a:t>
            </a:r>
          </a:p>
          <a:p>
            <a:pPr marL="171450" indent="-171450">
              <a:buFontTx/>
              <a:buChar char="-"/>
            </a:pPr>
            <a:r>
              <a:rPr lang="en-US" dirty="0"/>
              <a:t>Wearables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Transcribed Zoom calls?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have an obligation to make sense of these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924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got the resources to crunch the numbers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Computational power</a:t>
            </a:r>
          </a:p>
          <a:p>
            <a:pPr marL="171450" indent="-171450">
              <a:buFontTx/>
              <a:buChar char="-"/>
            </a:pPr>
            <a:r>
              <a:rPr lang="en-US" dirty="0"/>
              <a:t>Big machine learning libraries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28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F3A43-F82E-B147-8DF7-E30EBDC68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7FB749-B07A-014F-A625-64EA0047C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187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C0DB0-37D1-C640-A2CF-93C08571E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365811-D78F-1446-8FC3-5F966FEA84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7072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AB7866-69EC-A64F-9054-67C54ECE8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0830B-04B9-6D49-B206-DD4D3E90F5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3773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4AB1-0C04-DC44-9EEF-8E14DD897D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9DCB5C-883D-464A-85B5-94A64540B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FDD80-7258-1147-97E6-50E682842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76BB2-C111-8B4C-A55D-4FD060803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82394-004D-F941-9DAC-EBFCAD16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47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6A131-316C-2A4C-95A5-3D479346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E04FB-C251-8A46-943C-964C7096F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80D18-C996-E044-9A16-CDCD43FA8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9B45F-FCB2-F044-B9A6-AF9356666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11D59-CE8A-E148-9E12-FED7EE5B2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56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35AB-2CDA-3249-A6D4-71407E4EF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ECBB5-1AFA-0E45-A30A-00D2FE26E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3AFF8-57F4-234C-A166-CD3BCBD3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41F54-B893-2442-823E-4B817B424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9D3932-63CB-4744-A4D8-1562B62E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3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CE19A-C751-654D-813E-0AA2C1328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AEBD8-0473-AE4E-B9F4-DA8E9DB91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AFC0E-366A-DE4F-8757-5A90469D1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D127C-99E3-EC4E-BE83-6FC704CD4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7A5F9-7AAA-5C4C-BBF9-FE6E8070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6BC17-1DF5-174C-AEC7-F573DB30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6796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602D1-A8E4-7F4A-B653-A58A574FC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4BB65-1985-0C4F-87F8-3E943F6AC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AE1D3-A324-7440-AB0A-FE955F27E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68D628-E295-B24E-A469-702561F19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AD6856-C209-C94B-97AE-B6C4D5D923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8B9280-3798-6049-A2D6-CE8B90AEA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0EAD4F-BC0E-D044-88BE-C971EAD1E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C22D64-60F4-6540-B6DA-E419057B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298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10F8-34E4-CB40-B16B-65D31A1BE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678D02-2377-9041-ADA1-AAC35FFCC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8A61B-C4A7-6C49-BD33-AEF38B5DA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1C4B9-E98C-3D48-AFA2-14A187F49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063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D4A8FD-65F6-FA42-9AD0-A3237FC4A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535DF8-DBEB-7548-81AE-FE53C0D29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725E4-8CD1-7E40-832E-C8F06B5AA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89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C070-B14E-F54B-93BC-9C5A961C8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039AB-549A-1648-AFD2-F7F2ED200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E6C557-EA84-D041-820E-1C1E4FDAF4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CAF55-B519-B249-9894-73D3F80CB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F59DBD-641D-4E4A-992F-8B9CE8018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81C7E-9B6E-B845-85FE-0139AA2E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7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887DF-4D61-FC47-8963-BB9B1D2F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1CEC4-0379-ED49-A0DF-EF465D7128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5897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90705-F835-6243-96AF-6D5F64D50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FC2E4D-D0E5-CA41-9938-B42CD7352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694724-9188-A741-8F65-2C3D66105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7160DB-1CA0-2347-B617-DFE9C058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0710B-54D6-E948-92A7-B495259B8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12D966-5ABB-D940-A93B-DAD597C16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64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2310-C834-F043-8BFC-6383ED6D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2E4889-9B9A-204A-8E49-02D1849CE9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01086-F1DC-E64F-ABC5-D8CDDA0A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29A71-87B8-EE4A-BA0E-4DA1B84B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47298-A28E-E84F-99C3-824A660BD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1D5A9-8816-104A-8302-9FD95D3A8D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E3D286-A494-D44B-BD51-1FF8AEB93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BE192-8E6E-0147-B28E-63F4F2992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DEEAE-58E8-B74F-A1BF-C289E8F72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A3F2D-31BD-A24A-9623-8D4A9873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1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90213-97C2-934A-932B-185137EC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9C884-A283-2E48-932F-C511F8B9C1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0577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175BB-EF23-594F-BE5F-F6E8D48DC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635E4-86E3-7644-BC9B-017DF9C87F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6B17C-35A9-7F4F-9AAF-A8705BAF9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19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6B5D-6E7D-7D45-B1BB-D206FDF0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86358-255C-7D46-84C2-DECB27617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3F162-02D2-2F4D-9BB4-E119149025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71AF6D-8A9B-5D4A-B03F-8199C9E1B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DD9DC-0E4B-B34D-B231-519E6D983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00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CB05-9B9C-DE47-B374-AECF7D39C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1974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402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3EA2-E3D2-7241-9CCB-7FF3A4FF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415F9-8FBD-D749-AECC-E1E975BAC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91BB2-2C27-2243-9CCA-38E6E0774E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000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93A1-2DF5-7245-B0A3-1335BA0B7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A6260C-AB0A-C649-AE78-695BC97C99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95834-A2CC-6549-BFAB-4AC2DDDFB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9633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20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B42BD-C1A2-6C48-A3BB-59F3FAA0B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361113-E58A-664C-8B45-42B385F20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E4C48-9EE8-DC4A-A8E4-F0ABD8D70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73F10-24B0-F241-BAFD-0430E6089C92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AA4D5-A81F-B849-81B2-916D55BDD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52172-55CB-CE4B-AC88-924D92064B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BCCA0-8005-9345-9127-015359B17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97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4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24.png"/><Relationship Id="rId19" Type="http://schemas.openxmlformats.org/officeDocument/2006/relationships/image" Target="../media/image4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18" Type="http://schemas.openxmlformats.org/officeDocument/2006/relationships/image" Target="../media/image33.png"/><Relationship Id="rId26" Type="http://schemas.openxmlformats.org/officeDocument/2006/relationships/image" Target="../media/image51.png"/><Relationship Id="rId21" Type="http://schemas.openxmlformats.org/officeDocument/2006/relationships/image" Target="../media/image47.png"/><Relationship Id="rId34" Type="http://schemas.openxmlformats.org/officeDocument/2006/relationships/image" Target="../media/image59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32.png"/><Relationship Id="rId25" Type="http://schemas.openxmlformats.org/officeDocument/2006/relationships/image" Target="../media/image157.png"/><Relationship Id="rId33" Type="http://schemas.openxmlformats.org/officeDocument/2006/relationships/image" Target="../media/image58.png"/><Relationship Id="rId38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8.png"/><Relationship Id="rId20" Type="http://schemas.openxmlformats.org/officeDocument/2006/relationships/image" Target="../media/image3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50.png"/><Relationship Id="rId32" Type="http://schemas.openxmlformats.org/officeDocument/2006/relationships/image" Target="../media/image57.png"/><Relationship Id="rId37" Type="http://schemas.openxmlformats.org/officeDocument/2006/relationships/image" Target="../media/image168.png"/><Relationship Id="rId5" Type="http://schemas.openxmlformats.org/officeDocument/2006/relationships/image" Target="../media/image137.png"/><Relationship Id="rId15" Type="http://schemas.openxmlformats.org/officeDocument/2006/relationships/image" Target="../media/image16.png"/><Relationship Id="rId23" Type="http://schemas.openxmlformats.org/officeDocument/2006/relationships/image" Target="../media/image49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10" Type="http://schemas.openxmlformats.org/officeDocument/2006/relationships/image" Target="../media/image142.png"/><Relationship Id="rId19" Type="http://schemas.openxmlformats.org/officeDocument/2006/relationships/image" Target="../media/image34.png"/><Relationship Id="rId31" Type="http://schemas.openxmlformats.org/officeDocument/2006/relationships/image" Target="../media/image56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5.png"/><Relationship Id="rId22" Type="http://schemas.openxmlformats.org/officeDocument/2006/relationships/image" Target="../media/image48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8" Type="http://schemas.openxmlformats.org/officeDocument/2006/relationships/image" Target="../media/image140.png"/><Relationship Id="rId3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40.png"/><Relationship Id="rId3" Type="http://schemas.openxmlformats.org/officeDocument/2006/relationships/image" Target="../media/image17.png"/><Relationship Id="rId21" Type="http://schemas.openxmlformats.org/officeDocument/2006/relationships/image" Target="../media/image43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46.png"/><Relationship Id="rId5" Type="http://schemas.openxmlformats.org/officeDocument/2006/relationships/image" Target="../media/image19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24.png"/><Relationship Id="rId19" Type="http://schemas.openxmlformats.org/officeDocument/2006/relationships/image" Target="../media/image41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tiff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0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Principles and Culture </a:t>
            </a:r>
            <a:br>
              <a:rPr lang="en-US" dirty="0"/>
            </a:br>
            <a:r>
              <a:rPr lang="en-US" dirty="0"/>
              <a:t>of Data Science</a:t>
            </a:r>
            <a:br>
              <a:rPr lang="en-US" dirty="0"/>
            </a:br>
            <a:endParaRPr lang="en-US" sz="4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E1D43D1-5A0E-AE49-830D-DAFF60023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CRTP Fall Term, Week 2</a:t>
            </a:r>
          </a:p>
          <a:p>
            <a:r>
              <a:rPr lang="en-US" dirty="0"/>
              <a:t>Matt Engelhard, Duke Biostatistics &amp;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319356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5E56-07D3-4F47-8212-86280E7C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networks thrive on big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569DD-60C9-F345-A90E-D9DACBA7D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588120"/>
            <a:ext cx="12001500" cy="4470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C1D34D-EDBF-604A-B53E-F6867D1F0AAE}"/>
              </a:ext>
            </a:extLst>
          </p:cNvPr>
          <p:cNvSpPr txBox="1"/>
          <p:nvPr/>
        </p:nvSpPr>
        <p:spPr>
          <a:xfrm>
            <a:off x="7636661" y="6123543"/>
            <a:ext cx="423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Inception v3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4007430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B0147-08EF-564B-81F9-E057526F5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977248-C30A-AF4E-8502-C69C41F124AB}"/>
              </a:ext>
            </a:extLst>
          </p:cNvPr>
          <p:cNvSpPr/>
          <p:nvPr/>
        </p:nvSpPr>
        <p:spPr>
          <a:xfrm>
            <a:off x="428788" y="466658"/>
            <a:ext cx="3037668" cy="592468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u="sng" dirty="0"/>
              <a:t>Long Data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Large </a:t>
            </a:r>
            <a:r>
              <a:rPr lang="en-US" sz="2800" i="1" dirty="0"/>
              <a:t>N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clinical study with 50k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speech database with 10M short recordings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7692C3-8025-5E40-826F-1C2F7B887E53}"/>
              </a:ext>
            </a:extLst>
          </p:cNvPr>
          <p:cNvSpPr/>
          <p:nvPr/>
        </p:nvSpPr>
        <p:spPr>
          <a:xfrm>
            <a:off x="3748005" y="3139907"/>
            <a:ext cx="8015207" cy="233165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u="sng" dirty="0"/>
              <a:t>Wide Data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Large </a:t>
            </a:r>
            <a:r>
              <a:rPr lang="en-US" sz="2800" i="1" dirty="0"/>
              <a:t>P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 </a:t>
            </a:r>
            <a:r>
              <a:rPr lang="en-US" sz="2800" dirty="0" err="1"/>
              <a:t>mHealth</a:t>
            </a:r>
            <a:r>
              <a:rPr lang="en-US" sz="2800" dirty="0"/>
              <a:t> study with 6 months of wearables data in 20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10 minutes of raw fMRI data in 8 participants</a:t>
            </a:r>
          </a:p>
        </p:txBody>
      </p:sp>
    </p:spTree>
    <p:extLst>
      <p:ext uri="{BB962C8B-B14F-4D97-AF65-F5344CB8AC3E}">
        <p14:creationId xmlns:p14="http://schemas.microsoft.com/office/powerpoint/2010/main" val="426629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8816-6BD0-3643-9137-601F4C7C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Parts of the Elephant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BC1DD-8C77-8046-9808-6692DD9E1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2: Prediction over Explanation</a:t>
            </a:r>
          </a:p>
        </p:txBody>
      </p:sp>
    </p:spTree>
    <p:extLst>
      <p:ext uri="{BB962C8B-B14F-4D97-AF65-F5344CB8AC3E}">
        <p14:creationId xmlns:p14="http://schemas.microsoft.com/office/powerpoint/2010/main" val="1593631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8E5C9488-3BEA-4F24-B22D-CC9C1A83C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758" y="274319"/>
            <a:ext cx="10972800" cy="907127"/>
          </a:xfrm>
        </p:spPr>
        <p:txBody>
          <a:bodyPr>
            <a:normAutofit/>
          </a:bodyPr>
          <a:lstStyle/>
          <a:p>
            <a:pPr algn="ctr"/>
            <a:r>
              <a:rPr lang="en-US" sz="4267" dirty="0"/>
              <a:t>Previous Example: ICU Mortality 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FEDE59-5AC7-FF4A-A79D-0E2ADE592C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758" y="1422711"/>
                <a:ext cx="10960485" cy="31840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>
                    <a:solidFill>
                      <a:schemeClr val="tx1"/>
                    </a:solidFill>
                  </a:rPr>
                  <a:t>Outcome:</a:t>
                </a:r>
              </a:p>
              <a:p>
                <a:endParaRPr lang="en-US" sz="3200" dirty="0">
                  <a:solidFill>
                    <a:schemeClr val="tx1"/>
                  </a:solidFill>
                </a:endParaRPr>
              </a:p>
              <a:p>
                <a:endParaRPr lang="en-US" sz="3200" dirty="0">
                  <a:solidFill>
                    <a:schemeClr val="tx1"/>
                  </a:solidFill>
                </a:endParaRPr>
              </a:p>
              <a:p>
                <a:endParaRPr lang="en-US" sz="3200" dirty="0">
                  <a:solidFill>
                    <a:schemeClr val="tx1"/>
                  </a:solidFill>
                </a:endParaRPr>
              </a:p>
              <a:p>
                <a:r>
                  <a:rPr lang="en-US" sz="3200" dirty="0">
                    <a:solidFill>
                      <a:schemeClr val="tx1"/>
                    </a:solidFill>
                  </a:rPr>
                  <a:t>Features: On admission, what is patient 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3200" dirty="0">
                    <a:solidFill>
                      <a:schemeClr val="tx1"/>
                    </a:solidFill>
                  </a:rPr>
                  <a:t>’s </a:t>
                </a:r>
              </a:p>
              <a:p>
                <a:pPr marL="6095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19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US" sz="3197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age</m:t>
                      </m:r>
                      <m:r>
                        <a:rPr lang="en-US" sz="3197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197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sex</m:t>
                      </m:r>
                      <m:r>
                        <a:rPr lang="en-US" sz="3197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197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temperature</m:t>
                      </m:r>
                      <m:r>
                        <a:rPr lang="en-US" sz="3197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3197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blood</m:t>
                      </m:r>
                      <m:r>
                        <a:rPr lang="en-US" sz="3197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197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pressure</m:t>
                      </m:r>
                      <m:r>
                        <a:rPr lang="en-US" sz="3197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,…}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sz="3729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1FEDE59-5AC7-FF4A-A79D-0E2ADE592C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758" y="1422711"/>
                <a:ext cx="10960485" cy="3184028"/>
              </a:xfrm>
              <a:blipFill>
                <a:blip r:embed="rId3"/>
                <a:stretch>
                  <a:fillRect l="-1273" t="-5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Left Brace 25">
            <a:extLst>
              <a:ext uri="{FF2B5EF4-FFF2-40B4-BE49-F238E27FC236}">
                <a16:creationId xmlns:a16="http://schemas.microsoft.com/office/drawing/2014/main" id="{0D265F4C-7E74-5C48-8EF9-B2C90980CFD5}"/>
              </a:ext>
            </a:extLst>
          </p:cNvPr>
          <p:cNvSpPr/>
          <p:nvPr/>
        </p:nvSpPr>
        <p:spPr>
          <a:xfrm rot="16200000">
            <a:off x="3613828" y="3374540"/>
            <a:ext cx="350413" cy="4262411"/>
          </a:xfrm>
          <a:prstGeom prst="leftBrace">
            <a:avLst>
              <a:gd name="adj1" fmla="val 8333"/>
              <a:gd name="adj2" fmla="val 5506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CECC8F-FA1B-394E-B9FA-31D20CF29FB4}"/>
                  </a:ext>
                </a:extLst>
              </p:cNvPr>
              <p:cNvSpPr txBox="1"/>
              <p:nvPr/>
            </p:nvSpPr>
            <p:spPr>
              <a:xfrm>
                <a:off x="2140408" y="5775099"/>
                <a:ext cx="3779831" cy="522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97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features for patient </a:t>
                </a:r>
                <a14:m>
                  <m:oMath xmlns:m="http://schemas.openxmlformats.org/officeDocument/2006/math">
                    <m:r>
                      <a:rPr lang="en-US" sz="2797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2797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CECC8F-FA1B-394E-B9FA-31D20CF29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408" y="5775099"/>
                <a:ext cx="3779831" cy="522772"/>
              </a:xfrm>
              <a:prstGeom prst="rect">
                <a:avLst/>
              </a:prstGeom>
              <a:blipFill>
                <a:blip r:embed="rId4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3AFD0E-3E46-984C-855C-1431BDB67FAC}"/>
                  </a:ext>
                </a:extLst>
              </p:cNvPr>
              <p:cNvSpPr txBox="1"/>
              <p:nvPr/>
            </p:nvSpPr>
            <p:spPr>
              <a:xfrm>
                <a:off x="6708762" y="5251090"/>
                <a:ext cx="3891595" cy="522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97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did patient </a:t>
                </a:r>
                <a:r>
                  <a:rPr lang="en-US" sz="2797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63AFD0E-3E46-984C-855C-1431BDB67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762" y="5251090"/>
                <a:ext cx="3891595" cy="522772"/>
              </a:xfrm>
              <a:prstGeom prst="rect">
                <a:avLst/>
              </a:prstGeom>
              <a:blipFill>
                <a:blip r:embed="rId5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54151142-EC40-B844-9BD4-5BB502118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657829" y="4700886"/>
            <a:ext cx="5560849" cy="566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07200" y="2099151"/>
                <a:ext cx="3500325" cy="961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patient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dies</m:t>
                              </m:r>
                            </m: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patient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lives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00" y="2099151"/>
                <a:ext cx="3500325" cy="96116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297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16CF-1B13-0646-837E-6D5BA3D9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goal?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ED8F4-BD55-2A47-A105-7E7BC561A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3908"/>
            <a:ext cx="3981994" cy="4432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/>
              <a:t>Answer 1</a:t>
            </a:r>
            <a:r>
              <a:rPr lang="en-US" b="1" dirty="0"/>
              <a:t>: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Determine who’s at highest risk of death so we can plan or manage resources accordingly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/>
              <a:t>Prediction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EF43F3-F5DF-B24D-AFF0-AD389C8EA3BC}"/>
              </a:ext>
            </a:extLst>
          </p:cNvPr>
          <p:cNvSpPr/>
          <p:nvPr/>
        </p:nvSpPr>
        <p:spPr>
          <a:xfrm>
            <a:off x="6701246" y="1663908"/>
            <a:ext cx="4211592" cy="4223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b="1" u="sng" dirty="0">
                <a:solidFill>
                  <a:prstClr val="black"/>
                </a:solidFill>
              </a:rPr>
              <a:t>Answer 2</a:t>
            </a:r>
            <a:r>
              <a:rPr lang="en-US" sz="2800" b="1" dirty="0">
                <a:solidFill>
                  <a:prstClr val="black"/>
                </a:solidFill>
              </a:rPr>
              <a:t>: 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2800" b="1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</a:rPr>
              <a:t>Identify predictors of mortality to further scientific understanding and design interventions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US" sz="2800" dirty="0">
              <a:solidFill>
                <a:prstClr val="black"/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i="1" dirty="0">
                <a:solidFill>
                  <a:prstClr val="black"/>
                </a:solidFill>
              </a:rPr>
              <a:t>Interpretation/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sz="2800" i="1" dirty="0">
                <a:solidFill>
                  <a:prstClr val="black"/>
                </a:solidFill>
              </a:rPr>
              <a:t>Understanding</a:t>
            </a:r>
          </a:p>
        </p:txBody>
      </p:sp>
    </p:spTree>
    <p:extLst>
      <p:ext uri="{BB962C8B-B14F-4D97-AF65-F5344CB8AC3E}">
        <p14:creationId xmlns:p14="http://schemas.microsoft.com/office/powerpoint/2010/main" val="3764654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16CF-1B13-0646-837E-6D5BA3D99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6165954" cy="1143000"/>
          </a:xfrm>
        </p:spPr>
        <p:txBody>
          <a:bodyPr/>
          <a:lstStyle/>
          <a:p>
            <a:r>
              <a:rPr lang="en-US" dirty="0"/>
              <a:t>What’s our goal?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F59F78-F119-3243-9EA4-F5B394ECC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616" y="4127683"/>
            <a:ext cx="4958392" cy="196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2668A8-4129-6A4A-9323-E75171692DC6}"/>
              </a:ext>
            </a:extLst>
          </p:cNvPr>
          <p:cNvSpPr txBox="1"/>
          <p:nvPr/>
        </p:nvSpPr>
        <p:spPr>
          <a:xfrm>
            <a:off x="8847781" y="3619851"/>
            <a:ext cx="3293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Explanatory Approach:</a:t>
            </a:r>
          </a:p>
          <a:p>
            <a:r>
              <a:rPr lang="en-US" sz="2000" dirty="0"/>
              <a:t>Evaluate model parameters, e.g. by null-hypothesis testing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EAC372-B5D8-BE46-8EB4-BC97F7EEB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012" y="2007076"/>
            <a:ext cx="4927600" cy="1168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6DAC33-0C20-F747-8027-1D6ABF852D16}"/>
              </a:ext>
            </a:extLst>
          </p:cNvPr>
          <p:cNvSpPr txBox="1"/>
          <p:nvPr/>
        </p:nvSpPr>
        <p:spPr>
          <a:xfrm>
            <a:off x="7895852" y="602721"/>
            <a:ext cx="4038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DS evaluation:</a:t>
            </a:r>
          </a:p>
          <a:p>
            <a:r>
              <a:rPr lang="en-US" sz="2400" dirty="0"/>
              <a:t>Determine whether the model performs well on new data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E2EC55-C353-E647-8F8E-29D03A5E9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3589788" cy="491945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A1: Prediction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A2: Interpretation</a:t>
            </a:r>
          </a:p>
        </p:txBody>
      </p:sp>
    </p:spTree>
    <p:extLst>
      <p:ext uri="{BB962C8B-B14F-4D97-AF65-F5344CB8AC3E}">
        <p14:creationId xmlns:p14="http://schemas.microsoft.com/office/powerpoint/2010/main" val="4171467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716CF-1B13-0646-837E-6D5BA3D99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our goal?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212FAF-5EEC-AE4B-A670-1BEDEA056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951" y="4190785"/>
            <a:ext cx="2935343" cy="1905398"/>
          </a:xfrm>
          <a:prstGeom prst="rect">
            <a:avLst/>
          </a:prstGeom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3F8F0EF2-ADA4-0148-BF68-63FDD075ED6F}"/>
              </a:ext>
            </a:extLst>
          </p:cNvPr>
          <p:cNvSpPr/>
          <p:nvPr/>
        </p:nvSpPr>
        <p:spPr>
          <a:xfrm>
            <a:off x="7282951" y="1663908"/>
            <a:ext cx="2935343" cy="1905398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3BDD495-7E80-1C4A-94C2-678135CC9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3589788" cy="491945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A1: Prediction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dirty="0">
                <a:sym typeface="Wingdings" pitchFamily="2" charset="2"/>
              </a:rPr>
              <a:t>Black box may be OK as long as we’re sure it works well.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A2: Interpretation</a:t>
            </a:r>
          </a:p>
          <a:p>
            <a:pPr marL="0" indent="0">
              <a:buNone/>
            </a:pPr>
            <a:endParaRPr lang="en-US" b="1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We need to look inside the box.</a:t>
            </a:r>
          </a:p>
        </p:txBody>
      </p:sp>
    </p:spTree>
    <p:extLst>
      <p:ext uri="{BB962C8B-B14F-4D97-AF65-F5344CB8AC3E}">
        <p14:creationId xmlns:p14="http://schemas.microsoft.com/office/powerpoint/2010/main" val="185401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8816-6BD0-3643-9137-601F4C7C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Parts of the Elephant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BC1DD-8C77-8046-9808-6692DD9E1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3: Competitions, Benchmarks, and Code Sharing</a:t>
            </a:r>
          </a:p>
        </p:txBody>
      </p:sp>
    </p:spTree>
    <p:extLst>
      <p:ext uri="{BB962C8B-B14F-4D97-AF65-F5344CB8AC3E}">
        <p14:creationId xmlns:p14="http://schemas.microsoft.com/office/powerpoint/2010/main" val="731933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5C92-51FF-A446-A9E8-BEB0369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255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Standardized Evaluation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EE0BF-D059-EF47-BD56-B97784CCD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1633"/>
            <a:ext cx="4159711" cy="4704531"/>
          </a:xfrm>
        </p:spPr>
        <p:txBody>
          <a:bodyPr>
            <a:normAutofit/>
          </a:bodyPr>
          <a:lstStyle/>
          <a:p>
            <a:r>
              <a:rPr lang="en-US" dirty="0"/>
              <a:t>Goal: estimate performance on real-world data</a:t>
            </a:r>
          </a:p>
          <a:p>
            <a:endParaRPr lang="en-US" dirty="0"/>
          </a:p>
          <a:p>
            <a:r>
              <a:rPr lang="en-US" dirty="0"/>
              <a:t>“generalization”</a:t>
            </a:r>
          </a:p>
          <a:p>
            <a:endParaRPr lang="en-US" dirty="0"/>
          </a:p>
          <a:p>
            <a:r>
              <a:rPr lang="en-US" dirty="0"/>
              <a:t>“out-of-sample”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8B7C6-FCE8-DF47-A2E5-037E80D859E8}"/>
              </a:ext>
            </a:extLst>
          </p:cNvPr>
          <p:cNvSpPr txBox="1"/>
          <p:nvPr/>
        </p:nvSpPr>
        <p:spPr>
          <a:xfrm>
            <a:off x="6472277" y="3460664"/>
            <a:ext cx="163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Set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2F090D-A32D-394C-82E2-53B3F1318EED}"/>
              </a:ext>
            </a:extLst>
          </p:cNvPr>
          <p:cNvGrpSpPr/>
          <p:nvPr/>
        </p:nvGrpSpPr>
        <p:grpSpPr>
          <a:xfrm>
            <a:off x="5642237" y="1421633"/>
            <a:ext cx="3790041" cy="1950689"/>
            <a:chOff x="1610985" y="1500279"/>
            <a:chExt cx="5151252" cy="25613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808DDD-EEFA-F849-8D37-86210E81C763}"/>
                </a:ext>
              </a:extLst>
            </p:cNvPr>
            <p:cNvGrpSpPr/>
            <p:nvPr/>
          </p:nvGrpSpPr>
          <p:grpSpPr>
            <a:xfrm>
              <a:off x="2173856" y="1526875"/>
              <a:ext cx="3200400" cy="181156"/>
              <a:chOff x="3312543" y="2369387"/>
              <a:chExt cx="4267200" cy="24154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FDFD4D2-F874-E04A-ACEE-1840AB3C1B7E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AE73172-2960-8543-8766-7C75316C4492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437B210-E1D5-054F-B176-075FDD58DC6C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F5D7021-5335-FE41-99B3-5A95EDAF081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6379A48-B93B-E54B-BD26-259B0F86E01B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76571AF-9CC5-6548-A2A8-42AAFEA427C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C40773B-8084-6A48-AB4D-E908C8E64E62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7128694-A792-AC48-B022-1C716282CA1E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4C76983-8EDB-0F4A-BB21-85C93EF323EE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A8174BD-3657-604C-9BDA-8686DBF1604A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64D34B-B1F4-7C46-896F-7407241B08E1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CC73A2B-0F86-B947-B7A2-3305A78A7FDB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D6E8F6DB-5FF4-6848-9CA1-18AD44E31A20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CEA0191-B1AA-4C47-9FFC-4AF87119A2F2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9CD488E-68BC-754D-8225-77B12693BEDA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100AEB4-A3BD-0F4C-AA68-76DB3A74518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3E7F2C5-4878-BE43-8E86-050BB63E2C7C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48EA78-4501-4F4F-A562-2EBCB558A6A0}"/>
                </a:ext>
              </a:extLst>
            </p:cNvPr>
            <p:cNvSpPr/>
            <p:nvPr/>
          </p:nvSpPr>
          <p:spPr>
            <a:xfrm>
              <a:off x="6124753" y="1526875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5B960C-9DE1-E749-AE1C-47A81E233CD7}"/>
                </a:ext>
              </a:extLst>
            </p:cNvPr>
            <p:cNvGrpSpPr/>
            <p:nvPr/>
          </p:nvGrpSpPr>
          <p:grpSpPr>
            <a:xfrm>
              <a:off x="2173856" y="1868697"/>
              <a:ext cx="3200400" cy="181156"/>
              <a:chOff x="3312543" y="2369387"/>
              <a:chExt cx="4267200" cy="241541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FFF25C6-5B54-E244-BA5F-2917F9E35E5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2088ADB-68D1-2647-93C8-4A070BD63365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2DC1A2D-63D8-8746-9A7A-B00BDE5769DE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7CC06BE-1CB8-C141-AC82-DFA3EBE2306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34AB723-E44D-1B45-9AF9-9C003F79EF59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5B010E1-F88A-0C46-9BBC-81C9811A0FB3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3F06017-769F-0B45-ABDE-DF84CED3796B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4497349-9241-C241-A13C-96C67C93C462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99383E9-BA88-9448-B2BC-215B0D57495C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10D8CB4-D893-5645-8DD3-ECC7B75CA71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EB9F43F-1A70-4C43-B923-301C27359B3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C6BB9E4-564E-5D43-AF02-2F7105970031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5AE2701-5704-B940-9F0F-642E8992169E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AD3E697-0689-6B44-8D0D-ED5010B72402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F80E437-C807-E145-9E58-7A7BE1328202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6D1F23C-8063-594C-8CA1-554C53FB32D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3E4513F-BA66-484D-9C17-EA66BEEB89FF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08E4F8-41BF-8240-A40C-744D92490F49}"/>
                </a:ext>
              </a:extLst>
            </p:cNvPr>
            <p:cNvSpPr/>
            <p:nvPr/>
          </p:nvSpPr>
          <p:spPr>
            <a:xfrm>
              <a:off x="6124753" y="186869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3C1B3B-7538-EA48-932F-13C9595162AA}"/>
                </a:ext>
              </a:extLst>
            </p:cNvPr>
            <p:cNvGrpSpPr/>
            <p:nvPr/>
          </p:nvGrpSpPr>
          <p:grpSpPr>
            <a:xfrm>
              <a:off x="2173856" y="2210517"/>
              <a:ext cx="3200400" cy="181156"/>
              <a:chOff x="3312543" y="2369387"/>
              <a:chExt cx="4267200" cy="241541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DD18763-4217-ED47-B6E2-FC4DB960583C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5EC1434-40F1-F84A-A109-D76B880EDA27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9F014BD-6340-B246-A6BE-590C96CA6657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7E3EB7D-5F6D-6144-BEB7-145AB4621E9F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1B216A9-8B65-1445-8EB2-A2B5F125BC5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9646210-E045-FB41-A47E-C261EF76009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10B05E41-2502-5241-9685-F588A659B244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7A7A168-6E5A-3B4C-A555-35FBDFDFD2A1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195D80B-B209-5948-8D99-FD6B899E39E7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8B22921-B977-0E4D-B57B-91E8EBEE2815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9E6DCD9F-29EA-6647-87B3-DD8FBD1888A1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23ACD3E1-C40F-D54A-A20C-C31D70F5B5DA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03E7988-E55F-1947-8FA8-CE4D1CE706D7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0D5AF52-774C-914B-B716-D927309CEB70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54C9553-53A0-2B46-ACF5-F890A9A7B09A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1E81D6D-84D7-DF49-B364-B33FC24244DA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451B2AA-BA28-124D-8B44-A57D38D10FD7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D498F1-F5B4-D147-B9C5-FB561F04D2E7}"/>
                </a:ext>
              </a:extLst>
            </p:cNvPr>
            <p:cNvSpPr/>
            <p:nvPr/>
          </p:nvSpPr>
          <p:spPr>
            <a:xfrm>
              <a:off x="6124753" y="221051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72776B-3377-3E4A-886A-6EAAEDB05B54}"/>
                </a:ext>
              </a:extLst>
            </p:cNvPr>
            <p:cNvGrpSpPr/>
            <p:nvPr/>
          </p:nvGrpSpPr>
          <p:grpSpPr>
            <a:xfrm>
              <a:off x="2173856" y="2552338"/>
              <a:ext cx="3200400" cy="181156"/>
              <a:chOff x="3312543" y="2369387"/>
              <a:chExt cx="4267200" cy="24154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20B75E3-33AB-5C42-9CFA-E7D2931373B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9FC8A90-DCFA-4C4E-BD93-5DF611FC9BE8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6E706-4D63-514D-A9A6-1F486FA23E92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FC0D6AF-464D-2348-9241-EF225A90137D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8FC6482-D4D9-3F41-B468-6FBF3D52FAC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620366C-9CB8-3247-B4B0-650E1728F22C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EE26C4B-B20B-A44A-8F6C-576916E1AAD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E06B5CD-7A3D-4448-B60F-3E9790C02644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7DC0036-0FD8-F745-B76A-15AC34E19675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487956-84A5-F047-809D-45689BBB4B6D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5EC9781-B494-3E40-A606-59FA963E2364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13FF4FE-6BC4-7841-9AC7-1998AD55EEF4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39718F9-D59F-0246-A26F-45720AFAAE1C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1B5FE00-0B7E-9C42-A543-72EBFC033F1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485512F-42CD-BA43-AFA1-DA845A89897B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FB1B8C5-0843-384F-9585-B0B9C242D4C2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237DA5A-2CC9-3343-939F-9FF98ED39F32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15986A-E239-8347-8E3E-C3760C6B0620}"/>
                </a:ext>
              </a:extLst>
            </p:cNvPr>
            <p:cNvSpPr/>
            <p:nvPr/>
          </p:nvSpPr>
          <p:spPr>
            <a:xfrm>
              <a:off x="6124753" y="2552338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402B81-79DB-0346-BCF6-EE9BAAD1E98C}"/>
                </a:ext>
              </a:extLst>
            </p:cNvPr>
            <p:cNvGrpSpPr/>
            <p:nvPr/>
          </p:nvGrpSpPr>
          <p:grpSpPr>
            <a:xfrm>
              <a:off x="2173856" y="3463503"/>
              <a:ext cx="3200400" cy="181156"/>
              <a:chOff x="3312543" y="2369387"/>
              <a:chExt cx="4267200" cy="24154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C3E81D-102A-784C-920C-30E97966BFE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965218-5D1E-4F46-B178-57DFE8955EA4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61AACD-BDEB-D746-B235-B1FE71D2A402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B3BB642-471B-9E44-A16F-1E0ED2B2CB9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E4B6A90-FF66-FB46-8E08-4B72404BED32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A777CA8-A881-8B45-97E4-D9F62C36B902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C1342E6-EDA9-3946-A3F8-88F3DDA2D6BC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2477208-9D22-F44E-AAAE-1EFC37064CB7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0EBC636-D09D-9D40-AD94-6E7682E337F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16E79E7-BC0D-6841-95DD-ED2A4DEACA0A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1E6D7C3-32F6-6D41-BC99-9EE58947B896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03C7C08-4F92-6343-B801-BB262860F7A0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4F45E20-4E97-AF4F-90D8-C57278D88903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0D078D4-FAEC-7547-B4A6-DFDABFDAE00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989A73B-91D8-7242-82EF-7B8D83DE0C37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7B65827-E768-274C-8062-C7D84A5368E8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228F1A7-4285-8C4D-AB3A-C77A05D17E35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CAFBCE-26A2-2541-85D3-27FB7D59AD00}"/>
                </a:ext>
              </a:extLst>
            </p:cNvPr>
            <p:cNvSpPr/>
            <p:nvPr/>
          </p:nvSpPr>
          <p:spPr>
            <a:xfrm>
              <a:off x="6124753" y="3463503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6804E1-6513-EE47-B339-3D8DF13AA045}"/>
                </a:ext>
              </a:extLst>
            </p:cNvPr>
            <p:cNvGrpSpPr/>
            <p:nvPr/>
          </p:nvGrpSpPr>
          <p:grpSpPr>
            <a:xfrm>
              <a:off x="2173856" y="3805325"/>
              <a:ext cx="3200400" cy="181156"/>
              <a:chOff x="3312543" y="2369387"/>
              <a:chExt cx="4267200" cy="24154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F160F98-8F8B-1447-A15F-EB030CD8CA6C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BF48196-886B-EF48-820E-0F514B003B46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5E20023-03DA-DF4D-BB10-1F6999FA8CC7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45FF682-6C8B-5442-AC8A-9A351790A89F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648B997-24A4-104F-87FB-F85F5169C97D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5F353E0-8C27-B847-9DC6-CC6BA7842C97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9EA90B1-C095-3348-8872-0195CA3B20C5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72FBDFB-2C03-A64F-8FCB-95C89E6EAF55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C53ACCB-9A81-8449-8001-C16028152FF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F2004BC-DAD2-EF45-9C0A-A10183394B3F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1DCA939-D67C-CE4D-95EE-6AE9C1033BF0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8E71BB-BA61-CE42-822E-20359DF2602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7E33EB0-F321-8446-B011-3C24323A9630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1C7B59C-B820-DD41-B36B-84DA3CB2A4E2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649ACAE-7B9E-A14F-84CB-C9717379C832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E6F1DB0-CC79-9542-995D-49E60A6DCA71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9F576E6-9FDE-6B4E-8CBC-A3E8E54909E8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E413D6-EA76-8B4D-8E37-788653D1651A}"/>
                </a:ext>
              </a:extLst>
            </p:cNvPr>
            <p:cNvSpPr/>
            <p:nvPr/>
          </p:nvSpPr>
          <p:spPr>
            <a:xfrm>
              <a:off x="6124753" y="3805324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0BA7B5B-4170-FD48-9C85-19263C356E79}"/>
                </a:ext>
              </a:extLst>
            </p:cNvPr>
            <p:cNvGrpSpPr/>
            <p:nvPr/>
          </p:nvGrpSpPr>
          <p:grpSpPr>
            <a:xfrm>
              <a:off x="3774056" y="2896311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C11936E-7F97-AA48-A2E3-E814694780FF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69B3C-3C54-9E45-B5EC-26D2318FC59F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88FB998-EFB6-E14E-BE2B-172EF88954EC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86137D7-FD3C-854F-9DDA-97F18446AE5E}"/>
                </a:ext>
              </a:extLst>
            </p:cNvPr>
            <p:cNvGrpSpPr/>
            <p:nvPr/>
          </p:nvGrpSpPr>
          <p:grpSpPr>
            <a:xfrm>
              <a:off x="6175429" y="2894154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0A3723A-019C-4348-8CD8-41465F4DF93D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2F45B2F-7591-DB40-B63A-3EB57AD2EDF4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C7FACE-278B-C342-9630-2F7BA70C1371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3DDFEEA-6CDE-0A45-8455-BB79367DEEF5}"/>
                    </a:ext>
                  </a:extLst>
                </p:cNvPr>
                <p:cNvSpPr txBox="1"/>
                <p:nvPr/>
              </p:nvSpPr>
              <p:spPr>
                <a:xfrm>
                  <a:off x="1813662" y="1500279"/>
                  <a:ext cx="289683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3DDFEEA-6CDE-0A45-8455-BB79367DEE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662" y="1500279"/>
                  <a:ext cx="289683" cy="282887"/>
                </a:xfrm>
                <a:prstGeom prst="rect">
                  <a:avLst/>
                </a:prstGeom>
                <a:blipFill>
                  <a:blip r:embed="rId3"/>
                  <a:stretch>
                    <a:fillRect l="-1176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D83C8DB-EFF8-9449-BB80-733B1139B21B}"/>
                    </a:ext>
                  </a:extLst>
                </p:cNvPr>
                <p:cNvSpPr txBox="1"/>
                <p:nvPr/>
              </p:nvSpPr>
              <p:spPr>
                <a:xfrm>
                  <a:off x="1801821" y="1808672"/>
                  <a:ext cx="295348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D83C8DB-EFF8-9449-BB80-733B1139B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21" y="1808672"/>
                  <a:ext cx="295348" cy="282887"/>
                </a:xfrm>
                <a:prstGeom prst="rect">
                  <a:avLst/>
                </a:prstGeom>
                <a:blipFill>
                  <a:blip r:embed="rId4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44FF686-D5DC-8F4A-BE55-1D38CAEBF167}"/>
                    </a:ext>
                  </a:extLst>
                </p:cNvPr>
                <p:cNvSpPr txBox="1"/>
                <p:nvPr/>
              </p:nvSpPr>
              <p:spPr>
                <a:xfrm>
                  <a:off x="1808231" y="2173134"/>
                  <a:ext cx="295348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44FF686-D5DC-8F4A-BE55-1D38CAEBF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231" y="2173134"/>
                  <a:ext cx="295348" cy="282887"/>
                </a:xfrm>
                <a:prstGeom prst="rect">
                  <a:avLst/>
                </a:prstGeom>
                <a:blipFill>
                  <a:blip r:embed="rId5"/>
                  <a:stretch>
                    <a:fillRect l="-1764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74C2F7-2281-5E4C-AD0C-EF82EB8A531C}"/>
                    </a:ext>
                  </a:extLst>
                </p:cNvPr>
                <p:cNvSpPr txBox="1"/>
                <p:nvPr/>
              </p:nvSpPr>
              <p:spPr>
                <a:xfrm>
                  <a:off x="1807907" y="2525020"/>
                  <a:ext cx="295348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74C2F7-2281-5E4C-AD0C-EF82EB8A5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907" y="2525020"/>
                  <a:ext cx="295348" cy="282887"/>
                </a:xfrm>
                <a:prstGeom prst="rect">
                  <a:avLst/>
                </a:prstGeom>
                <a:blipFill>
                  <a:blip r:embed="rId6"/>
                  <a:stretch>
                    <a:fillRect l="-1764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D07383E-98AB-C547-87D4-2095C637EA8B}"/>
                    </a:ext>
                  </a:extLst>
                </p:cNvPr>
                <p:cNvSpPr txBox="1"/>
                <p:nvPr/>
              </p:nvSpPr>
              <p:spPr>
                <a:xfrm>
                  <a:off x="1610985" y="3436907"/>
                  <a:ext cx="669231" cy="282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D07383E-98AB-C547-87D4-2095C637E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985" y="3436907"/>
                  <a:ext cx="669231" cy="282887"/>
                </a:xfrm>
                <a:prstGeom prst="rect">
                  <a:avLst/>
                </a:prstGeom>
                <a:blipFill>
                  <a:blip r:embed="rId7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B6C8900-3256-664C-A42E-3E1572758C67}"/>
                    </a:ext>
                  </a:extLst>
                </p:cNvPr>
                <p:cNvSpPr txBox="1"/>
                <p:nvPr/>
              </p:nvSpPr>
              <p:spPr>
                <a:xfrm>
                  <a:off x="1801823" y="3778729"/>
                  <a:ext cx="332213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B6C8900-3256-664C-A42E-3E1572758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23" y="3778729"/>
                  <a:ext cx="332213" cy="282887"/>
                </a:xfrm>
                <a:prstGeom prst="rect">
                  <a:avLst/>
                </a:prstGeom>
                <a:blipFill>
                  <a:blip r:embed="rId8"/>
                  <a:stretch>
                    <a:fillRect l="-476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CF8A3B-89F4-1647-8F1F-0BD9FF6A1A6C}"/>
                    </a:ext>
                  </a:extLst>
                </p:cNvPr>
                <p:cNvSpPr txBox="1"/>
                <p:nvPr/>
              </p:nvSpPr>
              <p:spPr>
                <a:xfrm>
                  <a:off x="6440385" y="1500279"/>
                  <a:ext cx="291165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CF8A3B-89F4-1647-8F1F-0BD9FF6A1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385" y="1500279"/>
                  <a:ext cx="291165" cy="282887"/>
                </a:xfrm>
                <a:prstGeom prst="rect">
                  <a:avLst/>
                </a:prstGeom>
                <a:blipFill>
                  <a:blip r:embed="rId9"/>
                  <a:stretch>
                    <a:fillRect l="-16667" r="-555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2443C8-8255-4C44-AC0E-630DFC0DA54F}"/>
                    </a:ext>
                  </a:extLst>
                </p:cNvPr>
                <p:cNvSpPr txBox="1"/>
                <p:nvPr/>
              </p:nvSpPr>
              <p:spPr>
                <a:xfrm>
                  <a:off x="6428544" y="1840308"/>
                  <a:ext cx="296830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2443C8-8255-4C44-AC0E-630DFC0DA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4" y="1840308"/>
                  <a:ext cx="296830" cy="282887"/>
                </a:xfrm>
                <a:prstGeom prst="rect">
                  <a:avLst/>
                </a:prstGeom>
                <a:blipFill>
                  <a:blip r:embed="rId10"/>
                  <a:stretch>
                    <a:fillRect l="-15789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2BF0113-D252-A642-8989-49F42001C76C}"/>
                    </a:ext>
                  </a:extLst>
                </p:cNvPr>
                <p:cNvSpPr txBox="1"/>
                <p:nvPr/>
              </p:nvSpPr>
              <p:spPr>
                <a:xfrm>
                  <a:off x="6434952" y="2173134"/>
                  <a:ext cx="296830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2BF0113-D252-A642-8989-49F42001C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952" y="2173134"/>
                  <a:ext cx="296830" cy="28288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5556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713441-4C4E-194F-8B14-D3496F02A648}"/>
                </a:ext>
              </a:extLst>
            </p:cNvPr>
            <p:cNvSpPr txBox="1"/>
            <p:nvPr/>
          </p:nvSpPr>
          <p:spPr>
            <a:xfrm>
              <a:off x="6434633" y="2525020"/>
              <a:ext cx="88" cy="282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B444F4-FB4C-A948-AE7E-C456F27BC011}"/>
                    </a:ext>
                  </a:extLst>
                </p:cNvPr>
                <p:cNvSpPr txBox="1"/>
                <p:nvPr/>
              </p:nvSpPr>
              <p:spPr>
                <a:xfrm>
                  <a:off x="6428544" y="3778729"/>
                  <a:ext cx="333693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B444F4-FB4C-A948-AE7E-C456F27B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4" y="3778729"/>
                  <a:ext cx="333693" cy="282887"/>
                </a:xfrm>
                <a:prstGeom prst="rect">
                  <a:avLst/>
                </a:prstGeom>
                <a:blipFill>
                  <a:blip r:embed="rId12"/>
                  <a:stretch>
                    <a:fillRect l="-1428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DDA97D-135C-5E41-A25A-3731DE52B6A5}"/>
                    </a:ext>
                  </a:extLst>
                </p:cNvPr>
                <p:cNvSpPr txBox="1"/>
                <p:nvPr/>
              </p:nvSpPr>
              <p:spPr>
                <a:xfrm>
                  <a:off x="6422348" y="2505962"/>
                  <a:ext cx="286373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DDA97D-135C-5E41-A25A-3731DE52B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2348" y="2505962"/>
                  <a:ext cx="286373" cy="282887"/>
                </a:xfrm>
                <a:prstGeom prst="rect">
                  <a:avLst/>
                </a:prstGeom>
                <a:blipFill>
                  <a:blip r:embed="rId13"/>
                  <a:stretch>
                    <a:fillRect l="-1666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C3ACAB4-96C0-304D-A596-27AAF694216B}"/>
                  </a:ext>
                </a:extLst>
              </p:cNvPr>
              <p:cNvSpPr txBox="1"/>
              <p:nvPr/>
            </p:nvSpPr>
            <p:spPr>
              <a:xfrm>
                <a:off x="6623114" y="4599609"/>
                <a:ext cx="700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C3ACAB4-96C0-304D-A596-27AAF694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114" y="4599609"/>
                <a:ext cx="700423" cy="307777"/>
              </a:xfrm>
              <a:prstGeom prst="rect">
                <a:avLst/>
              </a:prstGeom>
              <a:blipFill>
                <a:blip r:embed="rId14"/>
                <a:stretch>
                  <a:fillRect l="-16071" r="-11785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Arrow: Notched Right 200">
            <a:extLst>
              <a:ext uri="{FF2B5EF4-FFF2-40B4-BE49-F238E27FC236}">
                <a16:creationId xmlns:a16="http://schemas.microsoft.com/office/drawing/2014/main" id="{DCD94EE2-FA72-3A4D-82F1-7A20074FCC55}"/>
              </a:ext>
            </a:extLst>
          </p:cNvPr>
          <p:cNvSpPr/>
          <p:nvPr/>
        </p:nvSpPr>
        <p:spPr>
          <a:xfrm rot="5400000">
            <a:off x="6954109" y="4044345"/>
            <a:ext cx="516769" cy="334291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Arrow: Notched Right 200">
            <a:extLst>
              <a:ext uri="{FF2B5EF4-FFF2-40B4-BE49-F238E27FC236}">
                <a16:creationId xmlns:a16="http://schemas.microsoft.com/office/drawing/2014/main" id="{B02AC72B-3A63-084E-BA5B-202CF01AA5A1}"/>
              </a:ext>
            </a:extLst>
          </p:cNvPr>
          <p:cNvSpPr/>
          <p:nvPr/>
        </p:nvSpPr>
        <p:spPr>
          <a:xfrm rot="5400000">
            <a:off x="6954109" y="5053559"/>
            <a:ext cx="516769" cy="334291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4F0E91B-C9F4-5847-8FD1-46A6B6C58A95}"/>
              </a:ext>
            </a:extLst>
          </p:cNvPr>
          <p:cNvSpPr txBox="1"/>
          <p:nvPr/>
        </p:nvSpPr>
        <p:spPr>
          <a:xfrm>
            <a:off x="5642237" y="5479090"/>
            <a:ext cx="440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Estimate Real-World Performance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16844CDE-CA38-1440-874C-923E0C587AB6}"/>
              </a:ext>
            </a:extLst>
          </p:cNvPr>
          <p:cNvSpPr txBox="1"/>
          <p:nvPr/>
        </p:nvSpPr>
        <p:spPr>
          <a:xfrm>
            <a:off x="9104462" y="4741302"/>
            <a:ext cx="1146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 Set</a:t>
            </a:r>
          </a:p>
        </p:txBody>
      </p:sp>
      <p:sp>
        <p:nvSpPr>
          <p:cNvPr id="280" name="Arrow: Notched Right 200">
            <a:extLst>
              <a:ext uri="{FF2B5EF4-FFF2-40B4-BE49-F238E27FC236}">
                <a16:creationId xmlns:a16="http://schemas.microsoft.com/office/drawing/2014/main" id="{D8B0100B-8501-E041-A718-A9774B4030D7}"/>
              </a:ext>
            </a:extLst>
          </p:cNvPr>
          <p:cNvSpPr/>
          <p:nvPr/>
        </p:nvSpPr>
        <p:spPr>
          <a:xfrm rot="8053417">
            <a:off x="8744210" y="5160734"/>
            <a:ext cx="516769" cy="334291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D315F390-2F02-9C4D-912E-C8C61DDDD135}"/>
              </a:ext>
            </a:extLst>
          </p:cNvPr>
          <p:cNvGrpSpPr/>
          <p:nvPr/>
        </p:nvGrpSpPr>
        <p:grpSpPr>
          <a:xfrm>
            <a:off x="9561978" y="3423405"/>
            <a:ext cx="2496490" cy="1235550"/>
            <a:chOff x="6625932" y="2425390"/>
            <a:chExt cx="2544190" cy="1259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25E689EE-4630-2940-8107-292BD16A8E7E}"/>
                    </a:ext>
                  </a:extLst>
                </p:cNvPr>
                <p:cNvSpPr txBox="1"/>
                <p:nvPr/>
              </p:nvSpPr>
              <p:spPr>
                <a:xfrm>
                  <a:off x="6715271" y="2425390"/>
                  <a:ext cx="217207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25E689EE-4630-2940-8107-292BD16A8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271" y="2425390"/>
                  <a:ext cx="217207" cy="219561"/>
                </a:xfrm>
                <a:prstGeom prst="rect">
                  <a:avLst/>
                </a:prstGeom>
                <a:blipFill>
                  <a:blip r:embed="rId15"/>
                  <a:stretch>
                    <a:fillRect l="-11111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7D4D592C-88A9-824C-AFCC-1E6BA828EDBA}"/>
                    </a:ext>
                  </a:extLst>
                </p:cNvPr>
                <p:cNvSpPr txBox="1"/>
                <p:nvPr/>
              </p:nvSpPr>
              <p:spPr>
                <a:xfrm>
                  <a:off x="6710052" y="2566101"/>
                  <a:ext cx="221455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7D4D592C-88A9-824C-AFCC-1E6BA828E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052" y="2566101"/>
                  <a:ext cx="221455" cy="219561"/>
                </a:xfrm>
                <a:prstGeom prst="rect">
                  <a:avLst/>
                </a:prstGeom>
                <a:blipFill>
                  <a:blip r:embed="rId4"/>
                  <a:stretch>
                    <a:fillRect l="-526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6BE402A6-6B6A-DB40-8EE6-849639B5ADC0}"/>
                    </a:ext>
                  </a:extLst>
                </p:cNvPr>
                <p:cNvSpPr txBox="1"/>
                <p:nvPr/>
              </p:nvSpPr>
              <p:spPr>
                <a:xfrm>
                  <a:off x="6712877" y="2732397"/>
                  <a:ext cx="221455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6BE402A6-6B6A-DB40-8EE6-849639B5A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877" y="2732397"/>
                  <a:ext cx="221455" cy="219561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2053366C-CFB2-AD49-8DAA-014F3F8DFFA5}"/>
                    </a:ext>
                  </a:extLst>
                </p:cNvPr>
                <p:cNvSpPr txBox="1"/>
                <p:nvPr/>
              </p:nvSpPr>
              <p:spPr>
                <a:xfrm>
                  <a:off x="6712734" y="2892953"/>
                  <a:ext cx="221455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2053366C-CFB2-AD49-8DAA-014F3F8DF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34" y="2892953"/>
                  <a:ext cx="221455" cy="219561"/>
                </a:xfrm>
                <a:prstGeom prst="rect">
                  <a:avLst/>
                </a:prstGeom>
                <a:blipFill>
                  <a:blip r:embed="rId16"/>
                  <a:stretch>
                    <a:fillRect l="-11111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765D353E-0D0E-C74E-B475-251F1BE5F9CC}"/>
                    </a:ext>
                  </a:extLst>
                </p:cNvPr>
                <p:cNvSpPr txBox="1"/>
                <p:nvPr/>
              </p:nvSpPr>
              <p:spPr>
                <a:xfrm>
                  <a:off x="6625932" y="3309023"/>
                  <a:ext cx="294993" cy="21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765D353E-0D0E-C74E-B475-251F1BE5F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932" y="3309023"/>
                  <a:ext cx="294993" cy="219561"/>
                </a:xfrm>
                <a:prstGeom prst="rect">
                  <a:avLst/>
                </a:prstGeom>
                <a:blipFill>
                  <a:blip r:embed="rId17"/>
                  <a:stretch>
                    <a:fillRect l="-12500" r="-3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BA396DDE-1486-F44F-82B7-CD7A8C830991}"/>
                    </a:ext>
                  </a:extLst>
                </p:cNvPr>
                <p:cNvSpPr txBox="1"/>
                <p:nvPr/>
              </p:nvSpPr>
              <p:spPr>
                <a:xfrm>
                  <a:off x="6710052" y="3464985"/>
                  <a:ext cx="249096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BA396DDE-1486-F44F-82B7-CD7A8C830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052" y="3464985"/>
                  <a:ext cx="249096" cy="219561"/>
                </a:xfrm>
                <a:prstGeom prst="rect">
                  <a:avLst/>
                </a:prstGeom>
                <a:blipFill>
                  <a:blip r:embed="rId18"/>
                  <a:stretch>
                    <a:fillRect l="-476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2E0241D8-5F20-7649-BB8C-5A96E28CFB3E}"/>
                    </a:ext>
                  </a:extLst>
                </p:cNvPr>
                <p:cNvSpPr txBox="1"/>
                <p:nvPr/>
              </p:nvSpPr>
              <p:spPr>
                <a:xfrm>
                  <a:off x="8754702" y="2425390"/>
                  <a:ext cx="218318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2E0241D8-5F20-7649-BB8C-5A96E28CFB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4702" y="2425390"/>
                  <a:ext cx="218318" cy="219561"/>
                </a:xfrm>
                <a:prstGeom prst="rect">
                  <a:avLst/>
                </a:prstGeom>
                <a:blipFill>
                  <a:blip r:embed="rId19"/>
                  <a:stretch>
                    <a:fillRect l="-16667" r="-555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BBC7C88D-4822-6D4A-960C-D1A624BDE326}"/>
                    </a:ext>
                  </a:extLst>
                </p:cNvPr>
                <p:cNvSpPr txBox="1"/>
                <p:nvPr/>
              </p:nvSpPr>
              <p:spPr>
                <a:xfrm>
                  <a:off x="8749482" y="2580536"/>
                  <a:ext cx="222566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BBC7C88D-4822-6D4A-960C-D1A624BDE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482" y="2580536"/>
                  <a:ext cx="222566" cy="219561"/>
                </a:xfrm>
                <a:prstGeom prst="rect">
                  <a:avLst/>
                </a:prstGeom>
                <a:blipFill>
                  <a:blip r:embed="rId20"/>
                  <a:stretch>
                    <a:fillRect l="-16667" r="-555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593A4EB4-E3B6-5349-A07B-6BF0BA77E3B8}"/>
                    </a:ext>
                  </a:extLst>
                </p:cNvPr>
                <p:cNvSpPr txBox="1"/>
                <p:nvPr/>
              </p:nvSpPr>
              <p:spPr>
                <a:xfrm>
                  <a:off x="8752307" y="2732397"/>
                  <a:ext cx="222566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593A4EB4-E3B6-5349-A07B-6BF0BA77E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307" y="2732397"/>
                  <a:ext cx="222566" cy="219561"/>
                </a:xfrm>
                <a:prstGeom prst="rect">
                  <a:avLst/>
                </a:prstGeom>
                <a:blipFill>
                  <a:blip r:embed="rId21"/>
                  <a:stretch>
                    <a:fillRect l="-16667" r="-5556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5635C5FD-210E-7442-ACCD-4AF2A6AE8D8F}"/>
                    </a:ext>
                  </a:extLst>
                </p:cNvPr>
                <p:cNvSpPr txBox="1"/>
                <p:nvPr/>
              </p:nvSpPr>
              <p:spPr>
                <a:xfrm>
                  <a:off x="8749482" y="3464987"/>
                  <a:ext cx="250206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5635C5FD-210E-7442-ACCD-4AF2A6AE8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482" y="3464987"/>
                  <a:ext cx="250206" cy="219561"/>
                </a:xfrm>
                <a:prstGeom prst="rect">
                  <a:avLst/>
                </a:prstGeom>
                <a:blipFill>
                  <a:blip r:embed="rId22"/>
                  <a:stretch>
                    <a:fillRect l="-15000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541AF69-9F79-FF4C-B51F-A8D8B943D742}"/>
                </a:ext>
              </a:extLst>
            </p:cNvPr>
            <p:cNvGrpSpPr/>
            <p:nvPr/>
          </p:nvGrpSpPr>
          <p:grpSpPr>
            <a:xfrm>
              <a:off x="6874042" y="2437525"/>
              <a:ext cx="2087433" cy="1122254"/>
              <a:chOff x="4790193" y="1286884"/>
              <a:chExt cx="2087433" cy="1122254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167D9B49-60AB-6C49-9C04-2C793A4FD2F9}"/>
                  </a:ext>
                </a:extLst>
              </p:cNvPr>
              <p:cNvGrpSpPr/>
              <p:nvPr/>
            </p:nvGrpSpPr>
            <p:grpSpPr>
              <a:xfrm>
                <a:off x="4790193" y="1286884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2F45D7EF-0F1D-F94D-A64D-BB0E2FF301B4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5351B64-CED7-E34E-B694-11ED082D1E0E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226DA38E-3BB7-0141-970D-A42CB59A7EDB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0C26DEAC-F9C2-464D-9304-678517FB4C0A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10CB6B00-D671-324B-97D5-EB74D08BFF06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5122A3B7-DDB6-9745-AABC-447D18B62154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6D832FC0-6760-8247-B7A0-442B7AE00267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B8F57AD-C1F6-684B-9F79-AF76BDA8E859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714D8A52-A5B1-234C-A947-8863D70FBC99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50ED3971-83FD-5D44-828C-BABEB6886FB6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54C876FD-DF50-3045-9C61-1A4967CF1D62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DF39D0A8-D3AB-FA4A-A822-B4DBEF83459F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1D5BE48C-0256-CE4B-8064-8D26442075A5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0B67576D-D881-3849-855E-7098CD672A9D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0423869B-BAAE-7B48-9294-D3EB651DEC4F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F422D3CF-1CC8-2644-A06C-A706A1D8DD3A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0297D50F-3A5A-9545-A477-34F36A52A762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08DFAAD-A39E-A341-A2BA-50EF06BAE5D3}"/>
                  </a:ext>
                </a:extLst>
              </p:cNvPr>
              <p:cNvSpPr/>
              <p:nvPr/>
            </p:nvSpPr>
            <p:spPr>
              <a:xfrm>
                <a:off x="6531723" y="1286884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B0179717-B7F6-CE46-9384-290DF9D7567B}"/>
                  </a:ext>
                </a:extLst>
              </p:cNvPr>
              <p:cNvGrpSpPr/>
              <p:nvPr/>
            </p:nvGrpSpPr>
            <p:grpSpPr>
              <a:xfrm>
                <a:off x="4790193" y="1442848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C6F06A4B-11A8-0046-AA36-0386DC093035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9FAC8A6-569D-BA4B-ABB5-74B736DF29BF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9A7C8A30-CC5B-584D-B9F1-C69A6EB08862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1ED61034-983F-2044-AC63-A2E67F6A4926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4CBE0C3-6BEA-A541-ADD1-2EBB820D1291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2FCBBCC-C074-4344-8AB2-ED836744FDE2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03C37E0A-F2BB-A74B-B308-B11FDEAF5AA5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310732B8-5594-A64D-A9A7-2D193B2AA422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A82CF127-6C55-B041-80DF-D52E9605D1AF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3F625859-2C01-2547-8A14-AB4F35319FE9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0F9CC2B9-D524-1640-B318-569093368A89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CF17E891-78BB-4344-95FF-20591C169C4B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48455B93-5603-814B-AA03-A1C4D419D72D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BBF05315-2E5D-2941-B8E1-9A461ACBF93A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265EC23D-2500-C54D-A137-A1EBAEACFA12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B79EE88A-075E-134B-A49E-695EC11FCADA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81C57F3A-5F1A-FF47-8CB5-BD45FCC3B36D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80D1B3AD-9A34-474F-B0F6-6C936C89E9AB}"/>
                  </a:ext>
                </a:extLst>
              </p:cNvPr>
              <p:cNvSpPr/>
              <p:nvPr/>
            </p:nvSpPr>
            <p:spPr>
              <a:xfrm>
                <a:off x="6531723" y="1442848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597CABAA-AFAD-5D4F-8055-62E3F3DE7968}"/>
                  </a:ext>
                </a:extLst>
              </p:cNvPr>
              <p:cNvGrpSpPr/>
              <p:nvPr/>
            </p:nvGrpSpPr>
            <p:grpSpPr>
              <a:xfrm>
                <a:off x="4790193" y="1598812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88D89D0A-13C8-AD49-9143-319E403C51DF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74B85CAC-A607-A943-A503-EE583AE66A99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6FDE4985-BCAE-6045-BAAD-64DC92DFBB22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F3E8E372-A5C1-354A-AD06-CE15506F9F69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45489D0-0E3A-3149-9479-312FF1A971EE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28EE7B9D-EDB0-E54D-A799-BAFC6BF68B9B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6F4CB4A8-0488-2D47-974F-A6D6CF553340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6A2FF07A-3B64-2B41-B485-67770730BCB0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972AC213-C6B3-EE41-8917-79A2404E491D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91A1225-DF93-AC40-8DD0-892E9D536FBE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31655539-7922-6341-B341-EBEF4952661A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3FF78C4F-95B8-ED4E-9BEA-B122138AA757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7691AA01-DF89-764E-B21A-C670A40F0F40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7BE7198F-CB6C-3C41-AB2D-1F2479843424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EB39E069-FD76-6E47-A32E-DF721889DF24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EDB13091-133C-FE4A-A80C-F2D6B86922E6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5F07FECB-FE37-AC4F-B9BB-0A7A8308F494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49A35FE7-B0E3-5943-9D79-6B094E907F0C}"/>
                  </a:ext>
                </a:extLst>
              </p:cNvPr>
              <p:cNvSpPr/>
              <p:nvPr/>
            </p:nvSpPr>
            <p:spPr>
              <a:xfrm>
                <a:off x="6531723" y="1598811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E6A570E8-C448-E747-B4DD-96C8AB5A6FED}"/>
                  </a:ext>
                </a:extLst>
              </p:cNvPr>
              <p:cNvGrpSpPr/>
              <p:nvPr/>
            </p:nvGrpSpPr>
            <p:grpSpPr>
              <a:xfrm>
                <a:off x="4790193" y="1754776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C8CA7CED-8483-F24A-995E-3113F6154F50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087E0D39-ABDD-634B-B7C2-A03BA61D10A6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B2187ED6-A100-594F-A264-0873B4F059C2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A5A58016-7F52-C446-BF64-7E74F2F3E7F0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6F9A5C88-9B1B-8C4A-981A-D1BD93223EC6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2BA15CC0-6FFD-A545-98BD-E0C553F03549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A8506BBF-BDCD-1A46-B363-2A817A6BECC1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13ECB5E6-CEA4-4244-AB34-6FC3CD70CC3C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9217661-A9EE-A34D-9FF9-E1F6CB224C91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E94F173E-1C83-3847-828A-DDF2DF178679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F5FC042E-63B2-6D49-B587-A7FE926461C5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2350F3BB-304B-F04F-94AC-5D564F9817A9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C67A9260-633C-384F-9EAC-47C05B033661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BF877767-BEFA-1345-B8A6-168E2D04CA1C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0D45F554-02AC-D840-BD9D-CE208ED51A70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9952CC81-AA11-F64F-A156-55D3423C1504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63DBD724-4C8B-C44A-828D-EF50AFBD09FB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EBD1EB08-ABC6-0745-A05F-1DB775E1C719}"/>
                  </a:ext>
                </a:extLst>
              </p:cNvPr>
              <p:cNvSpPr/>
              <p:nvPr/>
            </p:nvSpPr>
            <p:spPr>
              <a:xfrm>
                <a:off x="6531723" y="1754776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649D6A7E-B02E-3242-9D1A-7992D680C074}"/>
                  </a:ext>
                </a:extLst>
              </p:cNvPr>
              <p:cNvGrpSpPr/>
              <p:nvPr/>
            </p:nvGrpSpPr>
            <p:grpSpPr>
              <a:xfrm>
                <a:off x="4790193" y="2170516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B2952B17-5B68-4444-B6B9-A9AC2B4D15F8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A4AF8C0-D4D7-B045-9DF1-5083C00C6F9D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CB2C86A1-CE0A-DB48-ACF7-3B50D508FFFC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5C539E51-C66C-F84C-B163-30BD3B0F9069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4506400B-9418-8543-90B7-B59867B4FB62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29B4559-20C2-EC4F-AB31-EEF570236919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090A696D-E18F-1A4C-A63D-6A214C148D3C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02AFB990-44D7-A14A-A331-E91237346582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9D269AD1-77FE-0E48-8D3E-2661AE6C452A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7B61A2CF-CB2C-304F-A76E-A4CCDED9F942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2509BFB1-B1E8-EF4D-97D3-C330B96A10D7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6B92E7B1-7C2F-9648-B563-5249AA56AA2C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A411F0FF-0664-B047-8F56-62975CC40113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0602C3EE-AB48-1747-80AC-6BF8A5847080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25FF8AF0-5FB2-5449-BF7B-E25C880498A9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5114407C-5F16-024B-A334-3FDE3EBBF5BA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110B41EB-0C21-B94D-8BCD-E91158FFD5DC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AF9D6340-F53A-4046-9197-7DB9CF55F6BB}"/>
                  </a:ext>
                </a:extLst>
              </p:cNvPr>
              <p:cNvSpPr/>
              <p:nvPr/>
            </p:nvSpPr>
            <p:spPr>
              <a:xfrm>
                <a:off x="6531723" y="2170516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0C1363CB-9F76-2B47-95CC-2626BD8585AA}"/>
                  </a:ext>
                </a:extLst>
              </p:cNvPr>
              <p:cNvGrpSpPr/>
              <p:nvPr/>
            </p:nvGrpSpPr>
            <p:grpSpPr>
              <a:xfrm>
                <a:off x="4790193" y="2326481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286F0EC-7ECE-1247-9B48-3BC8B3C94A60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CC9F7CB0-B66D-F047-9BAE-9FDE81040FBC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B835BDEE-471B-594F-882D-F1FE253E45DA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33AE3408-A1DF-274C-AF14-2895B764D747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1780884-D64F-3E4A-B220-D32EF93937BB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5EA0D0BE-2750-3849-89C2-D44BFB3D0B42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5D1C0A45-9DA4-5F47-82BE-09D5DB9B7BCA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0C224327-2C18-BA4F-B780-34066C7DC4BC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1C020913-21D6-9D4B-8D95-628752AD2474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33AF6920-9CF7-2E41-99BA-1C8D483F47A7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E7E01A0F-FADA-7D42-9243-FA46BE5B6B03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0F10A691-F507-C742-BCF4-9C9468D7D283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4C637411-6812-344F-BCD4-135AB0A3000D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1B82B77-9F25-1B48-9466-16743B3926E9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1B87A34D-558A-9543-B325-37A0CC9C782F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97F804CC-A53F-9843-909B-9B603EA9AC8D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4214D7FF-66E1-9640-8B66-4A07CDA29F78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481E895-F0AD-054A-8946-6559DABFB9C0}"/>
                  </a:ext>
                </a:extLst>
              </p:cNvPr>
              <p:cNvSpPr/>
              <p:nvPr/>
            </p:nvSpPr>
            <p:spPr>
              <a:xfrm>
                <a:off x="6531723" y="2326480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D2B56F9F-E977-1842-8D1E-962FA1C69D53}"/>
                  </a:ext>
                </a:extLst>
              </p:cNvPr>
              <p:cNvGrpSpPr/>
              <p:nvPr/>
            </p:nvGrpSpPr>
            <p:grpSpPr>
              <a:xfrm>
                <a:off x="5495551" y="1911722"/>
                <a:ext cx="39926" cy="162362"/>
                <a:chOff x="4525992" y="4557612"/>
                <a:chExt cx="120770" cy="474458"/>
              </a:xfrm>
              <a:noFill/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2424A54E-90CD-2A49-B82C-2FC82C3CE930}"/>
                    </a:ext>
                  </a:extLst>
                </p:cNvPr>
                <p:cNvSpPr/>
                <p:nvPr/>
              </p:nvSpPr>
              <p:spPr>
                <a:xfrm>
                  <a:off x="4525992" y="4557612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D91B51FB-ECCB-1249-AB96-B51696108B36}"/>
                    </a:ext>
                  </a:extLst>
                </p:cNvPr>
                <p:cNvSpPr/>
                <p:nvPr/>
              </p:nvSpPr>
              <p:spPr>
                <a:xfrm>
                  <a:off x="4525992" y="4731580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9886535B-0BB5-2740-867D-3A75FE433608}"/>
                    </a:ext>
                  </a:extLst>
                </p:cNvPr>
                <p:cNvSpPr/>
                <p:nvPr/>
              </p:nvSpPr>
              <p:spPr>
                <a:xfrm>
                  <a:off x="4525992" y="4911300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5DBD0008-C7EF-1C4D-8DA5-7D7CCBF55743}"/>
                  </a:ext>
                </a:extLst>
              </p:cNvPr>
              <p:cNvGrpSpPr/>
              <p:nvPr/>
            </p:nvGrpSpPr>
            <p:grpSpPr>
              <a:xfrm>
                <a:off x="6554060" y="1910737"/>
                <a:ext cx="39926" cy="162362"/>
                <a:chOff x="4525992" y="4557612"/>
                <a:chExt cx="120770" cy="474458"/>
              </a:xfrm>
              <a:noFill/>
            </p:grpSpPr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9850F57C-2431-5E45-983D-7389376CCB31}"/>
                    </a:ext>
                  </a:extLst>
                </p:cNvPr>
                <p:cNvSpPr/>
                <p:nvPr/>
              </p:nvSpPr>
              <p:spPr>
                <a:xfrm>
                  <a:off x="4525992" y="4557612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EE1BB609-14FE-B34A-A513-98176D2ED4BD}"/>
                    </a:ext>
                  </a:extLst>
                </p:cNvPr>
                <p:cNvSpPr/>
                <p:nvPr/>
              </p:nvSpPr>
              <p:spPr>
                <a:xfrm>
                  <a:off x="4525992" y="4731580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8E96E29E-D144-9A48-8794-7C685E1ED8CF}"/>
                    </a:ext>
                  </a:extLst>
                </p:cNvPr>
                <p:cNvSpPr/>
                <p:nvPr/>
              </p:nvSpPr>
              <p:spPr>
                <a:xfrm>
                  <a:off x="4525992" y="4911300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9EF59D03-0F85-294F-9065-4349611D2ED0}"/>
                  </a:ext>
                </a:extLst>
              </p:cNvPr>
              <p:cNvSpPr txBox="1"/>
              <p:nvPr/>
            </p:nvSpPr>
            <p:spPr>
              <a:xfrm>
                <a:off x="6668315" y="1742312"/>
                <a:ext cx="66" cy="21956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7" name="TextBox 306">
                    <a:extLst>
                      <a:ext uri="{FF2B5EF4-FFF2-40B4-BE49-F238E27FC236}">
                        <a16:creationId xmlns:a16="http://schemas.microsoft.com/office/drawing/2014/main" id="{9B5E364C-E280-F54F-A462-EFB31B5E0B7C}"/>
                      </a:ext>
                    </a:extLst>
                  </p:cNvPr>
                  <p:cNvSpPr txBox="1"/>
                  <p:nvPr/>
                </p:nvSpPr>
                <p:spPr>
                  <a:xfrm>
                    <a:off x="6662901" y="1733616"/>
                    <a:ext cx="214725" cy="2195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07" name="TextBox 306">
                    <a:extLst>
                      <a:ext uri="{FF2B5EF4-FFF2-40B4-BE49-F238E27FC236}">
                        <a16:creationId xmlns:a16="http://schemas.microsoft.com/office/drawing/2014/main" id="{9B5E364C-E280-F54F-A462-EFB31B5E0B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2901" y="1733616"/>
                    <a:ext cx="214725" cy="21956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23529" r="-5882" b="-222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D742B16B-D1DF-4344-B880-5333CB15654E}"/>
                    </a:ext>
                  </a:extLst>
                </p:cNvPr>
                <p:cNvSpPr txBox="1"/>
                <p:nvPr/>
              </p:nvSpPr>
              <p:spPr>
                <a:xfrm>
                  <a:off x="8746750" y="3261366"/>
                  <a:ext cx="423372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D742B16B-D1DF-4344-B880-5333CB156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750" y="3261366"/>
                  <a:ext cx="423372" cy="219561"/>
                </a:xfrm>
                <a:prstGeom prst="rect">
                  <a:avLst/>
                </a:prstGeom>
                <a:blipFill>
                  <a:blip r:embed="rId24"/>
                  <a:stretch>
                    <a:fillRect l="-9091" r="-3030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644144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ounded Rectangle 556">
            <a:extLst>
              <a:ext uri="{FF2B5EF4-FFF2-40B4-BE49-F238E27FC236}">
                <a16:creationId xmlns:a16="http://schemas.microsoft.com/office/drawing/2014/main" id="{F566BEC0-5FD7-A845-9D3D-32B2D7607B78}"/>
              </a:ext>
            </a:extLst>
          </p:cNvPr>
          <p:cNvSpPr/>
          <p:nvPr/>
        </p:nvSpPr>
        <p:spPr>
          <a:xfrm>
            <a:off x="401549" y="1281290"/>
            <a:ext cx="7400393" cy="5081799"/>
          </a:xfrm>
          <a:prstGeom prst="round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C5817-6726-A440-9598-B91F7AF4CED1}"/>
              </a:ext>
            </a:extLst>
          </p:cNvPr>
          <p:cNvSpPr txBox="1"/>
          <p:nvPr/>
        </p:nvSpPr>
        <p:spPr>
          <a:xfrm>
            <a:off x="1399005" y="3544333"/>
            <a:ext cx="163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Set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AB963-AB09-5848-9364-474EF9827571}"/>
              </a:ext>
            </a:extLst>
          </p:cNvPr>
          <p:cNvGrpSpPr/>
          <p:nvPr/>
        </p:nvGrpSpPr>
        <p:grpSpPr>
          <a:xfrm>
            <a:off x="931410" y="2114909"/>
            <a:ext cx="3012737" cy="1597274"/>
            <a:chOff x="1610985" y="1500279"/>
            <a:chExt cx="5381787" cy="27564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388D48-66D0-A345-992F-262E90AF1326}"/>
                </a:ext>
              </a:extLst>
            </p:cNvPr>
            <p:cNvGrpSpPr/>
            <p:nvPr/>
          </p:nvGrpSpPr>
          <p:grpSpPr>
            <a:xfrm>
              <a:off x="2173856" y="1526875"/>
              <a:ext cx="3200400" cy="181156"/>
              <a:chOff x="3312543" y="2369387"/>
              <a:chExt cx="4267200" cy="241541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D0E88FE-AA19-E643-AF84-C3C9EAE8BE73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3910B22-7693-AF4F-9574-02A76C732A7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FC146C-5857-204E-B1FA-3C37CED8A6A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542468C-A2DD-8D4F-8D6B-812F8AF72BC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070C4AA-FEE8-7743-9F39-DF689095295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6D1AC32F-FE2D-844E-972B-F28414A5730D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A7ABE53-6588-A74F-B32B-2C85BC16551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8B6E2E0-0E3A-3C41-ABEA-5E6445BBA91A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9146DBD-7B0D-0445-8CF5-B17260FC5E0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A5D3A9D-287E-8248-B936-5E2A217B43F6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732D8B9-4FA9-DB4D-866A-4B80311EBE0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E7ACA2D2-79F1-8744-A3F1-86F4CFF48D51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5C3AB86-6690-1248-B828-E00B3BCA7D3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360B28F-FD34-F94C-93C9-5348FFF36A32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C5AB473-C09A-8C48-86D3-EF0CD2DC3164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3A0540B-BB3C-7944-B123-31A7759A0FB1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3F32FCF-DD87-B943-B1DE-6BAB057AE300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A08512-6C68-794E-B710-BBF5F9A55485}"/>
                </a:ext>
              </a:extLst>
            </p:cNvPr>
            <p:cNvSpPr/>
            <p:nvPr/>
          </p:nvSpPr>
          <p:spPr>
            <a:xfrm>
              <a:off x="6124753" y="1526875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CC9387-5519-8C46-B2EB-964E874B112F}"/>
                </a:ext>
              </a:extLst>
            </p:cNvPr>
            <p:cNvGrpSpPr/>
            <p:nvPr/>
          </p:nvGrpSpPr>
          <p:grpSpPr>
            <a:xfrm>
              <a:off x="2173856" y="1868697"/>
              <a:ext cx="3200400" cy="181156"/>
              <a:chOff x="3312543" y="2369387"/>
              <a:chExt cx="4267200" cy="241541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D9C39C9-63C2-9146-82D4-CC79523219BA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D2CF35-62AE-A446-ABFF-0DB82F8380BB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DA6EE66-A950-0544-954F-39B691874DDB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731897E-F69F-9948-8E45-3334C46860D9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CA43A72-CB45-F54B-80DE-1227469156E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9D7562E-5CD8-A249-841F-D580BC5324EA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F7FB5F6-25AA-2B4C-8D0B-C83C472694DB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88350E3-08C9-0E46-B67A-0BE69C71B155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45AA0A3-8FC9-DB4B-A945-91085BFA6BAC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AD3CAEB-294C-3946-921A-8934DEBC9DC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4A35453-FED4-0D44-A9E5-9C0F4FE058AF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F24DE81-03AD-C845-A862-CEB1EFAFB387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A7E4974-352C-5A4B-BC1F-A316190BEBB4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A800F5A-8CBB-8342-BB45-1B0785406CD7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0B3F311-FCBF-8D4F-B29B-9E510531A3BF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B66ABAB-F1B7-0843-B8B3-4E0C33868F0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F8D9A87-5094-6A49-B491-C9C5B1D27E3F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09DD35-FA38-DB48-BAA5-32E99B3EC107}"/>
                </a:ext>
              </a:extLst>
            </p:cNvPr>
            <p:cNvSpPr/>
            <p:nvPr/>
          </p:nvSpPr>
          <p:spPr>
            <a:xfrm>
              <a:off x="6124753" y="186869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D68995-AD56-5D41-BC98-5B7D18EC3544}"/>
                </a:ext>
              </a:extLst>
            </p:cNvPr>
            <p:cNvGrpSpPr/>
            <p:nvPr/>
          </p:nvGrpSpPr>
          <p:grpSpPr>
            <a:xfrm>
              <a:off x="2173856" y="2210517"/>
              <a:ext cx="3200400" cy="181156"/>
              <a:chOff x="3312543" y="2369387"/>
              <a:chExt cx="4267200" cy="24154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8905A56-87D4-E749-80A4-A1FF1B08D17C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CDB49A7-362C-1946-825C-8B761B20F2E2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77B635C-BA12-1642-ACFE-2C1433FC86D8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1459DB5-95CD-C84F-9578-240FA0F0C90A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98BC385-CDBA-A445-AB93-C719E47E2CFA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4E4553C-9518-074A-80AF-B1A6E5FEEE0F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7E7DF9C-1861-A24F-949E-BCA91D18A058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19FEA21-3AA3-334F-8381-756A7D72317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C76EA7A-B8FA-AD4B-B17B-71428180F61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5E13E08-6E7B-CB48-9347-68140992DB0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D38AC95-222F-3943-AA77-9BAFFBFCB5F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900B315-DCF0-604C-8F41-51D8CA9B86B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A5C1BD5-A603-8942-A00D-E9D38EE6F09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EF60AF2-BC1A-7346-982E-EE37B15A1A99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66B4DEC-BD6D-9D41-BE8F-EC60949F00FE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4E38F26-943A-504C-8370-913A1AD20D3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207ECA-767B-C648-94F0-B9B0BDBA803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3007AD-00FE-664F-B601-532CC5F6E918}"/>
                </a:ext>
              </a:extLst>
            </p:cNvPr>
            <p:cNvSpPr/>
            <p:nvPr/>
          </p:nvSpPr>
          <p:spPr>
            <a:xfrm>
              <a:off x="6124753" y="221051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87079C-319B-4B4D-9095-6EB42697880A}"/>
                </a:ext>
              </a:extLst>
            </p:cNvPr>
            <p:cNvGrpSpPr/>
            <p:nvPr/>
          </p:nvGrpSpPr>
          <p:grpSpPr>
            <a:xfrm>
              <a:off x="2173856" y="2552338"/>
              <a:ext cx="3200400" cy="181156"/>
              <a:chOff x="3312543" y="2369387"/>
              <a:chExt cx="4267200" cy="241541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2D14FAE-92C2-6C43-A392-3C0A9CFDFF1E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39F3B22-93F7-074F-9A89-60A9CB3F4AA8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D348004-6BC8-7748-AD32-D6B09E9F0307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88E52B-B010-B444-A6B1-4DC9CEF11A6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8565532-1FAD-2947-A2E3-4BDF3EA9B80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F2745DD-C2B8-5C49-9A40-ED10F31ECD45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B0CA5F4-A30D-4040-B62F-5080FA4BAA80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45CEBBB-F18F-AE40-B736-0A8106FFE08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80891BD-35D8-8A4F-AA36-855F0E711E1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D9451CE-4FC9-A648-8599-C4821A9D98AC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EEA9E1D-976C-4649-8070-07D1240BBA86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C5D79BC-AC52-9342-A298-E9661EF72D52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602772D-8177-E645-A21B-F02C79ED9223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F21A758-A050-3A40-A3A6-15B639D626F0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7285FA1-AF71-214F-947C-4B82E88A3F0F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2471C2D-539B-A943-A3C5-B26DF531D322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A4DD08D-A993-A740-BBE2-AD9EB75920ED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A47543-A73C-4E48-BC77-932F5D99E2EC}"/>
                </a:ext>
              </a:extLst>
            </p:cNvPr>
            <p:cNvSpPr/>
            <p:nvPr/>
          </p:nvSpPr>
          <p:spPr>
            <a:xfrm>
              <a:off x="6124753" y="2552338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78CD67-15C7-8A41-838F-62B825112E67}"/>
                </a:ext>
              </a:extLst>
            </p:cNvPr>
            <p:cNvGrpSpPr/>
            <p:nvPr/>
          </p:nvGrpSpPr>
          <p:grpSpPr>
            <a:xfrm>
              <a:off x="2173856" y="3463503"/>
              <a:ext cx="3200400" cy="181156"/>
              <a:chOff x="3312543" y="2369387"/>
              <a:chExt cx="4267200" cy="24154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82A0A2A-2B58-F842-B81B-1784F1F282D9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AD4BCFA-DF42-9D4B-A357-98ABD92864A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C2397D4-8548-224C-9233-811454931FE9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231CBA6-CB79-FB42-A041-B51CB7B17474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9E4A46-5AE0-9C4D-9D57-78E69E55B24D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62DA936-E2FA-7547-81D3-5AB92EC40F1C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8ED1FC3-36AD-B642-8C1B-12348805069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8F33FB0-6E26-364E-A3BA-F57CEDA8740D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04BF792-3AD5-6F4C-9E56-C797CCA2B9E2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249B346-8512-8249-9085-EE58C4F775A5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9CDB226-372E-B64B-A8FE-12C6EC80EFF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A28DD17-AACB-874C-958E-3FDD5F283A35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D1BB694-1D6B-A147-B78F-9625C992F88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AEE2317-DC74-6E42-9EE9-FDCB20697198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731331-4096-A144-80E7-9A48D134CE6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3A98C23-F94A-B041-BB4D-3FE4502D2B03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39498A-FC56-6B4B-8CE6-0273298AB663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296A6E-5BAE-9D43-A496-A27A6E9F6C6B}"/>
                </a:ext>
              </a:extLst>
            </p:cNvPr>
            <p:cNvSpPr/>
            <p:nvPr/>
          </p:nvSpPr>
          <p:spPr>
            <a:xfrm>
              <a:off x="6124753" y="3463503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0E2295-0BFA-AD42-86EC-E68076017D7E}"/>
                </a:ext>
              </a:extLst>
            </p:cNvPr>
            <p:cNvGrpSpPr/>
            <p:nvPr/>
          </p:nvGrpSpPr>
          <p:grpSpPr>
            <a:xfrm>
              <a:off x="2173856" y="3805325"/>
              <a:ext cx="3200400" cy="181156"/>
              <a:chOff x="3312543" y="2369387"/>
              <a:chExt cx="4267200" cy="24154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21E334-1401-2247-BE70-07671867A2D1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EBFA896-004A-3D4C-A83D-580ED6A6E75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6C93DFD-C82E-944A-90F7-E26EC251F0E1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93DFAA-5E6D-7A45-8C0F-C3C3726CE97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B64C82E-576E-5D4C-87B6-03325EB04AB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4977652-1BAB-AB49-884A-825020BCB88F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72ACFE-65EF-E641-BB7D-24D59E908CEB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94F6C7D-DB65-6349-89C8-2DE4B1ABB70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B48FBEA-CFB4-1945-9296-29540117B8EF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83CE37D-7493-5C48-8B13-3927DC52FE4E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3E0D1DA-1135-D24F-89B3-F676C2859425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90E753-0DCE-174F-9412-630B4686133C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4A98896-5A7B-AC42-B141-AE34B934F0A3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1BDE432-8A53-3A49-A8BC-F382194359D3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032E871-C244-AB4E-8AC9-5BD9E3CB1DAC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D799AD9-50F0-014D-9432-D1C61CAEFA0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21BC9A6-CD41-2E47-B774-B21F807550D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195AE3-1C16-604B-ADB1-8A81534D7BD5}"/>
                </a:ext>
              </a:extLst>
            </p:cNvPr>
            <p:cNvSpPr/>
            <p:nvPr/>
          </p:nvSpPr>
          <p:spPr>
            <a:xfrm>
              <a:off x="6124753" y="3805324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474937-7B18-5248-B034-C60D0C914BAF}"/>
                </a:ext>
              </a:extLst>
            </p:cNvPr>
            <p:cNvGrpSpPr/>
            <p:nvPr/>
          </p:nvGrpSpPr>
          <p:grpSpPr>
            <a:xfrm>
              <a:off x="3774056" y="2896311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81ECE70-E041-9641-AD2F-781E75B5D6CE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B13D800-D9EF-C94C-AEDC-976CFC68AB7E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8DB02C-F6A7-9D4D-B46D-78B58D61D26B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6312A9-226C-2449-8EFB-86A6644D90C1}"/>
                </a:ext>
              </a:extLst>
            </p:cNvPr>
            <p:cNvGrpSpPr/>
            <p:nvPr/>
          </p:nvGrpSpPr>
          <p:grpSpPr>
            <a:xfrm>
              <a:off x="6175429" y="2894154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ACB45E-7820-9144-84CD-802FB1759E55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2B18AF-0170-1148-BC6E-DE5DF3C14A11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2272806-DABD-1242-853A-2E5D11C3B16B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4460D0-6A8A-0E42-A0E8-30C26D2B2CF3}"/>
                    </a:ext>
                  </a:extLst>
                </p:cNvPr>
                <p:cNvSpPr txBox="1"/>
                <p:nvPr/>
              </p:nvSpPr>
              <p:spPr>
                <a:xfrm>
                  <a:off x="1813664" y="1500279"/>
                  <a:ext cx="493212" cy="4780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4460D0-6A8A-0E42-A0E8-30C26D2B2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664" y="1500279"/>
                  <a:ext cx="493212" cy="478028"/>
                </a:xfrm>
                <a:prstGeom prst="rect">
                  <a:avLst/>
                </a:prstGeom>
                <a:blipFill>
                  <a:blip r:embed="rId3"/>
                  <a:stretch>
                    <a:fillRect l="-9091" r="-4545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752D10-E400-4445-984E-7B0A274C126C}"/>
                    </a:ext>
                  </a:extLst>
                </p:cNvPr>
                <p:cNvSpPr txBox="1"/>
                <p:nvPr/>
              </p:nvSpPr>
              <p:spPr>
                <a:xfrm>
                  <a:off x="1801820" y="1808674"/>
                  <a:ext cx="502720" cy="4780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752D10-E400-4445-984E-7B0A274C1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20" y="1808674"/>
                  <a:ext cx="502720" cy="478028"/>
                </a:xfrm>
                <a:prstGeom prst="rect">
                  <a:avLst/>
                </a:prstGeom>
                <a:blipFill>
                  <a:blip r:embed="rId4"/>
                  <a:stretch>
                    <a:fillRect l="-8696" r="-434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885C170-1AD3-E14C-8FBF-497D6A051DC6}"/>
                    </a:ext>
                  </a:extLst>
                </p:cNvPr>
                <p:cNvSpPr txBox="1"/>
                <p:nvPr/>
              </p:nvSpPr>
              <p:spPr>
                <a:xfrm>
                  <a:off x="1808231" y="2173136"/>
                  <a:ext cx="502720" cy="4780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885C170-1AD3-E14C-8FBF-497D6A051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231" y="2173136"/>
                  <a:ext cx="502720" cy="478028"/>
                </a:xfrm>
                <a:prstGeom prst="rect">
                  <a:avLst/>
                </a:prstGeom>
                <a:blipFill>
                  <a:blip r:embed="rId5"/>
                  <a:stretch>
                    <a:fillRect l="-8333" r="-4167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86BA27B-A7DF-3D48-812D-5E686FD6E936}"/>
                    </a:ext>
                  </a:extLst>
                </p:cNvPr>
                <p:cNvSpPr txBox="1"/>
                <p:nvPr/>
              </p:nvSpPr>
              <p:spPr>
                <a:xfrm>
                  <a:off x="1807906" y="2525021"/>
                  <a:ext cx="502720" cy="4780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86BA27B-A7DF-3D48-812D-5E686FD6E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906" y="2525021"/>
                  <a:ext cx="502720" cy="478028"/>
                </a:xfrm>
                <a:prstGeom prst="rect">
                  <a:avLst/>
                </a:prstGeom>
                <a:blipFill>
                  <a:blip r:embed="rId6"/>
                  <a:stretch>
                    <a:fillRect l="-8333" r="-416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080FDF-62BC-494D-B231-85A6E051ED4B}"/>
                    </a:ext>
                  </a:extLst>
                </p:cNvPr>
                <p:cNvSpPr txBox="1"/>
                <p:nvPr/>
              </p:nvSpPr>
              <p:spPr>
                <a:xfrm>
                  <a:off x="1610985" y="3436909"/>
                  <a:ext cx="669233" cy="4780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080FDF-62BC-494D-B231-85A6E051E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985" y="3436909"/>
                  <a:ext cx="669233" cy="478028"/>
                </a:xfrm>
                <a:prstGeom prst="rect">
                  <a:avLst/>
                </a:prstGeom>
                <a:blipFill>
                  <a:blip r:embed="rId7"/>
                  <a:stretch>
                    <a:fillRect l="-13333" r="-36667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C5F6E0F-7233-864A-8E84-EF93E9938933}"/>
                    </a:ext>
                  </a:extLst>
                </p:cNvPr>
                <p:cNvSpPr txBox="1"/>
                <p:nvPr/>
              </p:nvSpPr>
              <p:spPr>
                <a:xfrm>
                  <a:off x="1801824" y="3778729"/>
                  <a:ext cx="561250" cy="4780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C5F6E0F-7233-864A-8E84-EF93E9938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24" y="3778729"/>
                  <a:ext cx="561250" cy="478028"/>
                </a:xfrm>
                <a:prstGeom prst="rect">
                  <a:avLst/>
                </a:prstGeom>
                <a:blipFill>
                  <a:blip r:embed="rId8"/>
                  <a:stretch>
                    <a:fillRect l="-7692" r="-384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1349AF-778D-4D40-949A-1A407A707310}"/>
                    </a:ext>
                  </a:extLst>
                </p:cNvPr>
                <p:cNvSpPr txBox="1"/>
                <p:nvPr/>
              </p:nvSpPr>
              <p:spPr>
                <a:xfrm>
                  <a:off x="6440386" y="1500279"/>
                  <a:ext cx="496189" cy="4780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1349AF-778D-4D40-949A-1A407A707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386" y="1500279"/>
                  <a:ext cx="496189" cy="478028"/>
                </a:xfrm>
                <a:prstGeom prst="rect">
                  <a:avLst/>
                </a:prstGeom>
                <a:blipFill>
                  <a:blip r:embed="rId9"/>
                  <a:stretch>
                    <a:fillRect l="-17391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40BCEDB-EB4D-2848-B619-D8F4C54637CA}"/>
                    </a:ext>
                  </a:extLst>
                </p:cNvPr>
                <p:cNvSpPr txBox="1"/>
                <p:nvPr/>
              </p:nvSpPr>
              <p:spPr>
                <a:xfrm>
                  <a:off x="6428544" y="1840307"/>
                  <a:ext cx="505696" cy="4780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40BCEDB-EB4D-2848-B619-D8F4C5463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4" y="1840307"/>
                  <a:ext cx="505696" cy="478028"/>
                </a:xfrm>
                <a:prstGeom prst="rect">
                  <a:avLst/>
                </a:prstGeom>
                <a:blipFill>
                  <a:blip r:embed="rId10"/>
                  <a:stretch>
                    <a:fillRect l="-17391" r="-4348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78EF90C-B72D-DD46-9A60-4C3C835E2110}"/>
                    </a:ext>
                  </a:extLst>
                </p:cNvPr>
                <p:cNvSpPr txBox="1"/>
                <p:nvPr/>
              </p:nvSpPr>
              <p:spPr>
                <a:xfrm>
                  <a:off x="6434952" y="2173136"/>
                  <a:ext cx="505696" cy="4780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78EF90C-B72D-DD46-9A60-4C3C835E2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952" y="2173136"/>
                  <a:ext cx="505696" cy="478028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2C849-4972-CD41-8D10-35438A30B2A9}"/>
                </a:ext>
              </a:extLst>
            </p:cNvPr>
            <p:cNvSpPr txBox="1"/>
            <p:nvPr/>
          </p:nvSpPr>
          <p:spPr>
            <a:xfrm>
              <a:off x="6434630" y="2525021"/>
              <a:ext cx="116" cy="4780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E29998E-42A1-7943-BC93-3F58F8C5FEB0}"/>
                    </a:ext>
                  </a:extLst>
                </p:cNvPr>
                <p:cNvSpPr txBox="1"/>
                <p:nvPr/>
              </p:nvSpPr>
              <p:spPr>
                <a:xfrm>
                  <a:off x="6428544" y="3778729"/>
                  <a:ext cx="564228" cy="4780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E29998E-42A1-7943-BC93-3F58F8C5F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4" y="3778729"/>
                  <a:ext cx="564228" cy="478028"/>
                </a:xfrm>
                <a:prstGeom prst="rect">
                  <a:avLst/>
                </a:prstGeom>
                <a:blipFill>
                  <a:blip r:embed="rId12"/>
                  <a:stretch>
                    <a:fillRect l="-15385" r="-3846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5B75F8-2032-9943-9AA2-4F2A65387458}"/>
                    </a:ext>
                  </a:extLst>
                </p:cNvPr>
                <p:cNvSpPr txBox="1"/>
                <p:nvPr/>
              </p:nvSpPr>
              <p:spPr>
                <a:xfrm>
                  <a:off x="6422348" y="2505962"/>
                  <a:ext cx="488058" cy="4780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5B75F8-2032-9943-9AA2-4F2A653874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2348" y="2505962"/>
                  <a:ext cx="488058" cy="478028"/>
                </a:xfrm>
                <a:prstGeom prst="rect">
                  <a:avLst/>
                </a:prstGeom>
                <a:blipFill>
                  <a:blip r:embed="rId13"/>
                  <a:stretch>
                    <a:fillRect l="-18182" r="-4545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613FF99-74A0-5A48-A2EA-169C072CA599}"/>
                  </a:ext>
                </a:extLst>
              </p:cNvPr>
              <p:cNvSpPr txBox="1"/>
              <p:nvPr/>
            </p:nvSpPr>
            <p:spPr>
              <a:xfrm>
                <a:off x="1549842" y="4683278"/>
                <a:ext cx="700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613FF99-74A0-5A48-A2EA-169C072CA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842" y="4683278"/>
                <a:ext cx="700423" cy="307777"/>
              </a:xfrm>
              <a:prstGeom prst="rect">
                <a:avLst/>
              </a:prstGeom>
              <a:blipFill>
                <a:blip r:embed="rId14"/>
                <a:stretch>
                  <a:fillRect l="-15789" r="-11578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Arrow: Notched Right 200">
            <a:extLst>
              <a:ext uri="{FF2B5EF4-FFF2-40B4-BE49-F238E27FC236}">
                <a16:creationId xmlns:a16="http://schemas.microsoft.com/office/drawing/2014/main" id="{29C46BF2-A94C-5C4B-BC53-66E216786BF9}"/>
              </a:ext>
            </a:extLst>
          </p:cNvPr>
          <p:cNvSpPr/>
          <p:nvPr/>
        </p:nvSpPr>
        <p:spPr>
          <a:xfrm rot="5400000">
            <a:off x="1880837" y="4128015"/>
            <a:ext cx="516769" cy="334291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0" name="Arrow: Notched Right 200">
            <a:extLst>
              <a:ext uri="{FF2B5EF4-FFF2-40B4-BE49-F238E27FC236}">
                <a16:creationId xmlns:a16="http://schemas.microsoft.com/office/drawing/2014/main" id="{02BC825A-18AC-6E40-A4D2-DD70FAECD59C}"/>
              </a:ext>
            </a:extLst>
          </p:cNvPr>
          <p:cNvSpPr/>
          <p:nvPr/>
        </p:nvSpPr>
        <p:spPr>
          <a:xfrm rot="5400000">
            <a:off x="1880837" y="5137228"/>
            <a:ext cx="516769" cy="334291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46FA5BB-979B-E34B-8AD0-E0CC15668788}"/>
              </a:ext>
            </a:extLst>
          </p:cNvPr>
          <p:cNvSpPr txBox="1"/>
          <p:nvPr/>
        </p:nvSpPr>
        <p:spPr>
          <a:xfrm>
            <a:off x="568965" y="5562760"/>
            <a:ext cx="51228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Estimate Performance on Validation Set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3854166-5680-8E48-8147-CEEB6F3CD0A0}"/>
                  </a:ext>
                </a:extLst>
              </p:cNvPr>
              <p:cNvSpPr txBox="1"/>
              <p:nvPr/>
            </p:nvSpPr>
            <p:spPr>
              <a:xfrm>
                <a:off x="8638391" y="2112770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3854166-5680-8E48-8147-CEEB6F3C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391" y="2112770"/>
                <a:ext cx="276101" cy="276999"/>
              </a:xfrm>
              <a:prstGeom prst="rect">
                <a:avLst/>
              </a:prstGeom>
              <a:blipFill>
                <a:blip r:embed="rId15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F1ECCF5-7191-CF46-BE76-CFD0E8AC606E}"/>
                  </a:ext>
                </a:extLst>
              </p:cNvPr>
              <p:cNvSpPr txBox="1"/>
              <p:nvPr/>
            </p:nvSpPr>
            <p:spPr>
              <a:xfrm>
                <a:off x="8631432" y="2300386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F1ECCF5-7191-CF46-BE76-CFD0E8AC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432" y="2300386"/>
                <a:ext cx="281424" cy="276999"/>
              </a:xfrm>
              <a:prstGeom prst="rect">
                <a:avLst/>
              </a:prstGeom>
              <a:blipFill>
                <a:blip r:embed="rId16"/>
                <a:stretch>
                  <a:fillRect l="-8696" r="-869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838A588-1F6F-6E48-B6E9-669C7FCF651A}"/>
                  </a:ext>
                </a:extLst>
              </p:cNvPr>
              <p:cNvSpPr txBox="1"/>
              <p:nvPr/>
            </p:nvSpPr>
            <p:spPr>
              <a:xfrm>
                <a:off x="8635198" y="2522111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838A588-1F6F-6E48-B6E9-669C7FCF6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198" y="2522111"/>
                <a:ext cx="281424" cy="276999"/>
              </a:xfrm>
              <a:prstGeom prst="rect">
                <a:avLst/>
              </a:prstGeom>
              <a:blipFill>
                <a:blip r:embed="rId17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2817BC0-4CA5-F240-8D50-384831CF32D7}"/>
                  </a:ext>
                </a:extLst>
              </p:cNvPr>
              <p:cNvSpPr txBox="1"/>
              <p:nvPr/>
            </p:nvSpPr>
            <p:spPr>
              <a:xfrm>
                <a:off x="8635008" y="2736187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2817BC0-4CA5-F240-8D50-384831CF3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008" y="2736187"/>
                <a:ext cx="281424" cy="276999"/>
              </a:xfrm>
              <a:prstGeom prst="rect">
                <a:avLst/>
              </a:prstGeom>
              <a:blipFill>
                <a:blip r:embed="rId18"/>
                <a:stretch>
                  <a:fillRect l="-13043" r="-434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42CA55B-D9FA-234C-8E6F-209DD7DC7692}"/>
                  </a:ext>
                </a:extLst>
              </p:cNvPr>
              <p:cNvSpPr txBox="1"/>
              <p:nvPr/>
            </p:nvSpPr>
            <p:spPr>
              <a:xfrm>
                <a:off x="8519272" y="3290947"/>
                <a:ext cx="3933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42CA55B-D9FA-234C-8E6F-209DD7DC7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9272" y="3290947"/>
                <a:ext cx="393324" cy="276999"/>
              </a:xfrm>
              <a:prstGeom prst="rect">
                <a:avLst/>
              </a:prstGeom>
              <a:blipFill>
                <a:blip r:embed="rId19"/>
                <a:stretch>
                  <a:fillRect l="-16129" r="-3225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02296C0-A513-9745-BB77-6AC439D0B2F6}"/>
                  </a:ext>
                </a:extLst>
              </p:cNvPr>
              <p:cNvSpPr txBox="1"/>
              <p:nvPr/>
            </p:nvSpPr>
            <p:spPr>
              <a:xfrm>
                <a:off x="8631432" y="3498899"/>
                <a:ext cx="314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02296C0-A513-9745-BB77-6AC439D0B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432" y="3498899"/>
                <a:ext cx="314189" cy="276999"/>
              </a:xfrm>
              <a:prstGeom prst="rect">
                <a:avLst/>
              </a:prstGeom>
              <a:blipFill>
                <a:blip r:embed="rId20"/>
                <a:stretch>
                  <a:fillRect l="-11538" r="-384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79581AB-CB33-0543-83BE-54273DE10BED}"/>
                  </a:ext>
                </a:extLst>
              </p:cNvPr>
              <p:cNvSpPr txBox="1"/>
              <p:nvPr/>
            </p:nvSpPr>
            <p:spPr>
              <a:xfrm>
                <a:off x="11357631" y="2112770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79581AB-CB33-0543-83BE-54273DE1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7631" y="2112770"/>
                <a:ext cx="277768" cy="276999"/>
              </a:xfrm>
              <a:prstGeom prst="rect">
                <a:avLst/>
              </a:prstGeom>
              <a:blipFill>
                <a:blip r:embed="rId21"/>
                <a:stretch>
                  <a:fillRect l="-21739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9C03567-619C-8148-8EE0-3E384EB09491}"/>
                  </a:ext>
                </a:extLst>
              </p:cNvPr>
              <p:cNvSpPr txBox="1"/>
              <p:nvPr/>
            </p:nvSpPr>
            <p:spPr>
              <a:xfrm>
                <a:off x="11350671" y="2319631"/>
                <a:ext cx="283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9C03567-619C-8148-8EE0-3E384EB09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0671" y="2319631"/>
                <a:ext cx="283090" cy="276999"/>
              </a:xfrm>
              <a:prstGeom prst="rect">
                <a:avLst/>
              </a:prstGeom>
              <a:blipFill>
                <a:blip r:embed="rId22"/>
                <a:stretch>
                  <a:fillRect l="-21739" r="-8696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EF73ECF-BA1C-034F-BEB6-2C5A0978000F}"/>
                  </a:ext>
                </a:extLst>
              </p:cNvPr>
              <p:cNvSpPr txBox="1"/>
              <p:nvPr/>
            </p:nvSpPr>
            <p:spPr>
              <a:xfrm>
                <a:off x="11354438" y="2522111"/>
                <a:ext cx="283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EF73ECF-BA1C-034F-BEB6-2C5A09780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4438" y="2522111"/>
                <a:ext cx="283090" cy="276999"/>
              </a:xfrm>
              <a:prstGeom prst="rect">
                <a:avLst/>
              </a:prstGeom>
              <a:blipFill>
                <a:blip r:embed="rId23"/>
                <a:stretch>
                  <a:fillRect l="-21739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CC175B1-7686-AF48-BFAA-E3C63D63B521}"/>
                  </a:ext>
                </a:extLst>
              </p:cNvPr>
              <p:cNvSpPr txBox="1"/>
              <p:nvPr/>
            </p:nvSpPr>
            <p:spPr>
              <a:xfrm>
                <a:off x="11350671" y="3498899"/>
                <a:ext cx="315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CC175B1-7686-AF48-BFAA-E3C63D63B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0671" y="3498899"/>
                <a:ext cx="315856" cy="276999"/>
              </a:xfrm>
              <a:prstGeom prst="rect">
                <a:avLst/>
              </a:prstGeom>
              <a:blipFill>
                <a:blip r:embed="rId24"/>
                <a:stretch>
                  <a:fillRect l="-19231" r="-3846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BEEB0B1-F029-9946-848E-297189FBD93A}"/>
              </a:ext>
            </a:extLst>
          </p:cNvPr>
          <p:cNvGrpSpPr/>
          <p:nvPr/>
        </p:nvGrpSpPr>
        <p:grpSpPr>
          <a:xfrm>
            <a:off x="8850085" y="2128949"/>
            <a:ext cx="2770160" cy="1496339"/>
            <a:chOff x="4790193" y="1286884"/>
            <a:chExt cx="2077620" cy="1122254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20959A2-2997-4941-835E-1FDA4739C45B}"/>
                </a:ext>
              </a:extLst>
            </p:cNvPr>
            <p:cNvGrpSpPr/>
            <p:nvPr/>
          </p:nvGrpSpPr>
          <p:grpSpPr>
            <a:xfrm>
              <a:off x="4790193" y="1286884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9FECC32-57D3-074F-A643-DFD708D584B5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B9199857-BB2D-9B47-9043-284C0459B9FF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E51963EA-ADD0-D74A-A2C2-8E84294A9934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C3B2EC77-4A46-ED40-A8DA-75809130AF0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48F97A6F-E8E3-9C43-8600-676387FC8DE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2BC68A25-24CB-6342-AE93-739737F260C4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60B01E8-6E02-854D-A55C-56089B8C6F8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8F7BEC2-7824-3543-88AB-4E17F8887389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B499D903-FABE-5046-8131-3B181146513F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7C5B9559-A5C2-5D43-A8EE-17D66DA70A9F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67CFD46-F2A0-E64C-B221-BA6BCB015C9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33981E2D-B164-D343-B53F-D29F6B1BCC79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B19900FE-2D83-954B-AE51-60C50098611F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C00B958-EC6D-7745-B1D5-038473C77E46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0789ABE3-84EB-CE41-9FEB-8027369E9139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D9461B22-8FE6-7A4D-9C51-E7B932694BEC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0828A950-4BF3-ED4D-B60F-604228F172A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DA530A6-1D3C-004D-A1DD-F2B31B156B5C}"/>
                </a:ext>
              </a:extLst>
            </p:cNvPr>
            <p:cNvSpPr/>
            <p:nvPr/>
          </p:nvSpPr>
          <p:spPr>
            <a:xfrm>
              <a:off x="6531723" y="1286884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2BB6995-BAA0-264F-89E1-F9E1E0EA74F9}"/>
                </a:ext>
              </a:extLst>
            </p:cNvPr>
            <p:cNvGrpSpPr/>
            <p:nvPr/>
          </p:nvGrpSpPr>
          <p:grpSpPr>
            <a:xfrm>
              <a:off x="4790193" y="1442848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2A52B9F-EF4C-2C46-8901-83F866ADE4AA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B924A549-1D98-6942-BB9A-DDD16EA3E07C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64C7AEE4-DABD-3348-9C96-B6AFF573B76B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7ACE06B-D600-994F-BA7A-178467F8CEB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B15988C-186C-C04D-926D-44D5E99C24B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128877-BD69-6049-98DD-4E33C3E59647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493B82C-309D-584C-9C9E-BF434851F642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46DF7EC0-BFB6-0D4A-9CD4-9F68F13ECEF8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9728239-EF7F-BF44-837A-87828D26D63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A561C6C7-61B6-5B41-A833-884486B61370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5F57BDDB-911C-2445-B9C4-EE7B2BF2259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5B804E7D-2A6E-014D-87D4-1F4ECCDCA5C7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56F74388-39F7-E843-9E9A-ED8082506CD8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F7550810-DFA7-4842-B9BE-30078F58BA5E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C832FBD6-80E1-9D4F-86A6-6D296EE0500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E6C3F37-2610-DB44-BC4D-977612F22798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726A77CA-0D2B-734B-A524-00B3ED1A6C8E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A9541BA-39C5-A744-9EC9-E5787F378A6A}"/>
                </a:ext>
              </a:extLst>
            </p:cNvPr>
            <p:cNvSpPr/>
            <p:nvPr/>
          </p:nvSpPr>
          <p:spPr>
            <a:xfrm>
              <a:off x="6531723" y="1442848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9104755-7224-4F43-930B-21784688E1C8}"/>
                </a:ext>
              </a:extLst>
            </p:cNvPr>
            <p:cNvGrpSpPr/>
            <p:nvPr/>
          </p:nvGrpSpPr>
          <p:grpSpPr>
            <a:xfrm>
              <a:off x="4790193" y="1598812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F3F0E62-81D2-F44F-BC73-D10470C01008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871BFD11-9FCC-DB4A-A86A-D7E48D84AAC0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99E892E-6EE5-8C41-B7E4-5697F25B83E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B361D0D7-54A4-D54F-8642-60DE5F580E7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88EED771-D24C-D244-811E-6EAB5225948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FA63BC7-7AA6-AE4F-8F67-7638DF460E0D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B026FE4F-204B-6440-84F1-3D623E381581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DCC048F6-A284-8542-90CB-5777A2B38C44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023A82BE-9DEE-064E-9763-FD0339EFA827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B16D1C23-CAC5-0C48-892A-D19F242C310B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E73E84E-A730-BA46-82F9-6C15354401E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398A785-4C3E-E849-985E-528274C29AF2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01C2319D-5044-EB48-A0E3-3E143382D2AE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F7F9845-F52C-3246-8520-4C55ED15022F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78ED3C5F-CF43-B645-9303-F1480EC08E84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BB0F4D02-C01E-4640-BA0F-ABE824D470F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DB7DE946-5AB8-CA47-B819-006D705AA8F6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7CFB405-5794-3242-91BE-F982E71D5582}"/>
                </a:ext>
              </a:extLst>
            </p:cNvPr>
            <p:cNvSpPr/>
            <p:nvPr/>
          </p:nvSpPr>
          <p:spPr>
            <a:xfrm>
              <a:off x="6531723" y="1598811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7E76DF2-98CB-484F-8C94-3DB063336152}"/>
                </a:ext>
              </a:extLst>
            </p:cNvPr>
            <p:cNvGrpSpPr/>
            <p:nvPr/>
          </p:nvGrpSpPr>
          <p:grpSpPr>
            <a:xfrm>
              <a:off x="4790193" y="175477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EB820D8-4EE4-C04D-A592-8B7AFC874954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37A7A32-82B1-D04C-9F16-7EC7ECD46362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3E7EC97B-7E67-7547-B997-CF4BEEC9011A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F65DBA9-825B-7044-81BF-6DC6137456B4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1DD6A36-A10C-554A-ACA8-C52F60760C8B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4415653B-8CCC-1248-BDDB-3BDD7E823B6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411AD6BC-27C7-794F-B8AB-893C50A47E84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A6FFE26-203B-184A-9373-6057988FD771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A069E425-62DF-8043-8CB3-9A50592D2BB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B806559-7D8E-1948-A3C0-217A15FB1C07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DE6A172B-401C-EC49-A43B-71479D6DA6F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4D701E2-15C5-B142-99B2-4D08FBC8E731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98785B4-B0C5-B540-A22A-FE4B6B9CD195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5950A62-7B35-FA40-B2D1-42769CC7C603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94AF3EA6-1DBC-B741-A11F-B103B9B649D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11113F5-B9B2-E54E-9A39-A25E62A101A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BBF62733-55B3-2D4D-A77F-69F5251DB435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BFF43D7-20A5-DE4D-905E-E7F401E0BCE4}"/>
                </a:ext>
              </a:extLst>
            </p:cNvPr>
            <p:cNvSpPr/>
            <p:nvPr/>
          </p:nvSpPr>
          <p:spPr>
            <a:xfrm>
              <a:off x="6531723" y="1754776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CE23099-1FDF-8342-A782-D1DD1589E625}"/>
                </a:ext>
              </a:extLst>
            </p:cNvPr>
            <p:cNvGrpSpPr/>
            <p:nvPr/>
          </p:nvGrpSpPr>
          <p:grpSpPr>
            <a:xfrm>
              <a:off x="4790193" y="217051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1F03B229-CAF6-6446-BD5A-5EB124BA369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D37DD6F-E006-0549-9ADD-B64399B2D9DA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75CFC79-4A1A-3449-B2EC-A22E3369B3B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BC9FBE0-E790-6E49-966F-8ABA3AD6AE5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FEDEAD38-352E-4042-A282-AEA212E1B33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C4C51A56-9BAA-154F-B142-68FDE2CFF6C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D1573B9-A2F7-984B-880A-DF173E6504D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1B6B895-60F9-B04A-A493-84FDFC473E4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5D11278-E925-E649-A673-D20E6B7C53A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1AFDC96-506D-A64D-AB70-83990126F36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0BD48C1-EBE7-234C-BD46-39C74A752264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3547D9B-BAEC-4440-AFD4-A0C1C694F606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57C92939-EDBF-D84D-9C66-57CD602B586B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AFA639-3B61-CC40-8BC8-2C189A98CE3F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05984C7-D410-B843-8CE2-3EABDEA58618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841FDEF4-9C9B-7E41-8CBC-F41CFFD7208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1BF276C-F444-A44A-BA23-B114A33D6B67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BC35C8D-7200-5841-B23E-68E51EC7B3A3}"/>
                </a:ext>
              </a:extLst>
            </p:cNvPr>
            <p:cNvSpPr/>
            <p:nvPr/>
          </p:nvSpPr>
          <p:spPr>
            <a:xfrm>
              <a:off x="6531723" y="2170516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76C9E0E-C82D-5044-9698-D9C0DA15F864}"/>
                </a:ext>
              </a:extLst>
            </p:cNvPr>
            <p:cNvGrpSpPr/>
            <p:nvPr/>
          </p:nvGrpSpPr>
          <p:grpSpPr>
            <a:xfrm>
              <a:off x="4790193" y="2326481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D02AAAD0-8F9E-944F-8B0A-87F76D70E55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7BEBDD6-FC93-5D4B-9DF1-5055C2D7F036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A86966A6-B30B-7F40-A761-93F6A8F0A8BC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DD960EAC-8568-7341-871F-AE334956387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FD7C3328-0256-354C-9437-1EF94E115EE3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9399D18D-ADD8-D74F-838C-C2D1B8D9CCA7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CB9BAFE-FE97-FB4F-8C2F-867034EDA78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B9DE1917-92DD-574C-A2A8-FBE579FBDE6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6011F73-1AA9-194A-941A-2CE10E17407E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9A0F437-543D-EE4E-A1A8-F17987D5D5AC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3323FB4-D8AC-7142-AACE-1FD32DB1592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AC445480-D4E7-FD49-A5ED-4C0323F32674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5D6FC60-E81C-C64C-BA74-B00B4FCC391C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C8070D9-B4ED-9F4E-8A51-7A0D5CEA96D6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D9788EDE-DCBC-2B41-BF0B-C506BDFE6C0D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F52F003-2F58-424F-AACC-F3BDE622258C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52789C1-CA92-AA45-A216-BEE6AA831386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8211D05-AF48-B843-97C2-E9509FFAF33B}"/>
                </a:ext>
              </a:extLst>
            </p:cNvPr>
            <p:cNvSpPr/>
            <p:nvPr/>
          </p:nvSpPr>
          <p:spPr>
            <a:xfrm>
              <a:off x="6531723" y="2326480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327B6F0-08B3-6A42-BDC9-B56CFE8936CC}"/>
                </a:ext>
              </a:extLst>
            </p:cNvPr>
            <p:cNvGrpSpPr/>
            <p:nvPr/>
          </p:nvGrpSpPr>
          <p:grpSpPr>
            <a:xfrm>
              <a:off x="5495551" y="1911722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F720A3A8-AAD3-1D43-8D97-7938910B413F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73F70417-19CC-2B43-92D0-0F546EE8C106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15ADFF9-75D3-0040-9AC7-91823B8EFDD9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F237C1C7-B749-8D49-92C4-226257E9D704}"/>
                </a:ext>
              </a:extLst>
            </p:cNvPr>
            <p:cNvGrpSpPr/>
            <p:nvPr/>
          </p:nvGrpSpPr>
          <p:grpSpPr>
            <a:xfrm>
              <a:off x="6554060" y="1910737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6840DEBD-07C8-4F49-9FD0-7AB3AB080A7D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C73ACAE-1FFC-0A41-BE67-59334C6038C8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0BB41C0-BE8F-A940-A448-523AC4971C12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40DEE4B-67B8-804E-A847-FD26BEFAB9C5}"/>
                </a:ext>
              </a:extLst>
            </p:cNvPr>
            <p:cNvSpPr txBox="1"/>
            <p:nvPr/>
          </p:nvSpPr>
          <p:spPr>
            <a:xfrm>
              <a:off x="6668315" y="1742312"/>
              <a:ext cx="49" cy="2077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84AE859-4BCE-5540-A9C1-3EA884B4A421}"/>
                    </a:ext>
                  </a:extLst>
                </p:cNvPr>
                <p:cNvSpPr txBox="1"/>
                <p:nvPr/>
              </p:nvSpPr>
              <p:spPr>
                <a:xfrm>
                  <a:off x="6662901" y="1733616"/>
                  <a:ext cx="204912" cy="207749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84AE859-4BCE-5540-A9C1-3EA884B4A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901" y="1733616"/>
                  <a:ext cx="204912" cy="207749"/>
                </a:xfrm>
                <a:prstGeom prst="rect">
                  <a:avLst/>
                </a:prstGeom>
                <a:blipFill>
                  <a:blip r:embed="rId25"/>
                  <a:stretch>
                    <a:fillRect l="-17391" b="-20833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9DF6797E-66C5-E540-893A-A4292A74C3FA}"/>
                  </a:ext>
                </a:extLst>
              </p:cNvPr>
              <p:cNvSpPr txBox="1"/>
              <p:nvPr/>
            </p:nvSpPr>
            <p:spPr>
              <a:xfrm>
                <a:off x="11347029" y="3227406"/>
                <a:ext cx="5354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9DF6797E-66C5-E540-893A-A4292A74C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7029" y="3227406"/>
                <a:ext cx="535467" cy="276999"/>
              </a:xfrm>
              <a:prstGeom prst="rect">
                <a:avLst/>
              </a:prstGeom>
              <a:blipFill>
                <a:blip r:embed="rId26"/>
                <a:stretch>
                  <a:fillRect l="-11628" r="-2326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TextBox 278">
            <a:extLst>
              <a:ext uri="{FF2B5EF4-FFF2-40B4-BE49-F238E27FC236}">
                <a16:creationId xmlns:a16="http://schemas.microsoft.com/office/drawing/2014/main" id="{D5D3F0FC-5208-9D49-8CD0-3A33CCD82206}"/>
              </a:ext>
            </a:extLst>
          </p:cNvPr>
          <p:cNvSpPr txBox="1"/>
          <p:nvPr/>
        </p:nvSpPr>
        <p:spPr>
          <a:xfrm>
            <a:off x="9697213" y="3754278"/>
            <a:ext cx="681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2357442-3E68-1842-A612-83026F0FB33A}"/>
                  </a:ext>
                </a:extLst>
              </p:cNvPr>
              <p:cNvSpPr txBox="1"/>
              <p:nvPr/>
            </p:nvSpPr>
            <p:spPr>
              <a:xfrm>
                <a:off x="4558883" y="2980221"/>
                <a:ext cx="2761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2357442-3E68-1842-A612-83026F0FB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883" y="2980221"/>
                <a:ext cx="276101" cy="276999"/>
              </a:xfrm>
              <a:prstGeom prst="rect">
                <a:avLst/>
              </a:prstGeom>
              <a:blipFill>
                <a:blip r:embed="rId27"/>
                <a:stretch>
                  <a:fillRect l="-13636" r="-9091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9A37973-E14B-D04A-BDC3-F8586A128A22}"/>
                  </a:ext>
                </a:extLst>
              </p:cNvPr>
              <p:cNvSpPr txBox="1"/>
              <p:nvPr/>
            </p:nvSpPr>
            <p:spPr>
              <a:xfrm>
                <a:off x="4551924" y="3167837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9A37973-E14B-D04A-BDC3-F8586A128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924" y="3167837"/>
                <a:ext cx="281424" cy="276999"/>
              </a:xfrm>
              <a:prstGeom prst="rect">
                <a:avLst/>
              </a:prstGeom>
              <a:blipFill>
                <a:blip r:embed="rId28"/>
                <a:stretch>
                  <a:fillRect l="-13043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B6A73241-3D74-5143-B80B-630B628BA1FC}"/>
                  </a:ext>
                </a:extLst>
              </p:cNvPr>
              <p:cNvSpPr txBox="1"/>
              <p:nvPr/>
            </p:nvSpPr>
            <p:spPr>
              <a:xfrm>
                <a:off x="4555690" y="3389562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B6A73241-3D74-5143-B80B-630B628BA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690" y="3389562"/>
                <a:ext cx="281424" cy="276999"/>
              </a:xfrm>
              <a:prstGeom prst="rect">
                <a:avLst/>
              </a:prstGeom>
              <a:blipFill>
                <a:blip r:embed="rId29"/>
                <a:stretch>
                  <a:fillRect l="-8696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84B31D89-6F01-F74F-B22E-EFDE03CDA59E}"/>
                  </a:ext>
                </a:extLst>
              </p:cNvPr>
              <p:cNvSpPr txBox="1"/>
              <p:nvPr/>
            </p:nvSpPr>
            <p:spPr>
              <a:xfrm>
                <a:off x="4555500" y="3603638"/>
                <a:ext cx="28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84B31D89-6F01-F74F-B22E-EFDE03CD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500" y="3603638"/>
                <a:ext cx="281424" cy="276999"/>
              </a:xfrm>
              <a:prstGeom prst="rect">
                <a:avLst/>
              </a:prstGeom>
              <a:blipFill>
                <a:blip r:embed="rId30"/>
                <a:stretch>
                  <a:fillRect l="-8696" r="-8696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8672F7EE-A905-E24E-A722-2C8D16789466}"/>
                  </a:ext>
                </a:extLst>
              </p:cNvPr>
              <p:cNvSpPr txBox="1"/>
              <p:nvPr/>
            </p:nvSpPr>
            <p:spPr>
              <a:xfrm>
                <a:off x="4439764" y="4158398"/>
                <a:ext cx="39332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8672F7EE-A905-E24E-A722-2C8D16789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764" y="4158398"/>
                <a:ext cx="393324" cy="276999"/>
              </a:xfrm>
              <a:prstGeom prst="rect">
                <a:avLst/>
              </a:prstGeom>
              <a:blipFill>
                <a:blip r:embed="rId31"/>
                <a:stretch>
                  <a:fillRect l="-15625" r="-31250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E1646-4304-8D43-9AED-89ABD40E9B0E}"/>
                  </a:ext>
                </a:extLst>
              </p:cNvPr>
              <p:cNvSpPr txBox="1"/>
              <p:nvPr/>
            </p:nvSpPr>
            <p:spPr>
              <a:xfrm>
                <a:off x="4551924" y="4366350"/>
                <a:ext cx="3141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E1646-4304-8D43-9AED-89ABD40E9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1924" y="4366350"/>
                <a:ext cx="314189" cy="276999"/>
              </a:xfrm>
              <a:prstGeom prst="rect">
                <a:avLst/>
              </a:prstGeom>
              <a:blipFill>
                <a:blip r:embed="rId32"/>
                <a:stretch>
                  <a:fillRect l="-11538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DCDBB564-1EE2-8643-A76A-8C76E62631BE}"/>
                  </a:ext>
                </a:extLst>
              </p:cNvPr>
              <p:cNvSpPr txBox="1"/>
              <p:nvPr/>
            </p:nvSpPr>
            <p:spPr>
              <a:xfrm>
                <a:off x="7278123" y="2980221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DCDBB564-1EE2-8643-A76A-8C76E6263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123" y="2980221"/>
                <a:ext cx="277768" cy="276999"/>
              </a:xfrm>
              <a:prstGeom prst="rect">
                <a:avLst/>
              </a:prstGeom>
              <a:blipFill>
                <a:blip r:embed="rId33"/>
                <a:stretch>
                  <a:fillRect l="-22727" r="-90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438613DB-E915-1948-A440-C8CFE9989824}"/>
                  </a:ext>
                </a:extLst>
              </p:cNvPr>
              <p:cNvSpPr txBox="1"/>
              <p:nvPr/>
            </p:nvSpPr>
            <p:spPr>
              <a:xfrm>
                <a:off x="7271163" y="3187082"/>
                <a:ext cx="283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438613DB-E915-1948-A440-C8CFE9989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163" y="3187082"/>
                <a:ext cx="283090" cy="276999"/>
              </a:xfrm>
              <a:prstGeom prst="rect">
                <a:avLst/>
              </a:prstGeom>
              <a:blipFill>
                <a:blip r:embed="rId34"/>
                <a:stretch>
                  <a:fillRect l="-21739" r="-869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B665D8E5-12D0-344B-B7F8-55EF56DDE6D0}"/>
                  </a:ext>
                </a:extLst>
              </p:cNvPr>
              <p:cNvSpPr txBox="1"/>
              <p:nvPr/>
            </p:nvSpPr>
            <p:spPr>
              <a:xfrm>
                <a:off x="7274930" y="3389562"/>
                <a:ext cx="2830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B665D8E5-12D0-344B-B7F8-55EF56DDE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930" y="3389562"/>
                <a:ext cx="283090" cy="276999"/>
              </a:xfrm>
              <a:prstGeom prst="rect">
                <a:avLst/>
              </a:prstGeom>
              <a:blipFill>
                <a:blip r:embed="rId35"/>
                <a:stretch>
                  <a:fillRect l="-16667" r="-4167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993EC1F0-D217-CB45-8CEE-1C0637C26570}"/>
                  </a:ext>
                </a:extLst>
              </p:cNvPr>
              <p:cNvSpPr txBox="1"/>
              <p:nvPr/>
            </p:nvSpPr>
            <p:spPr>
              <a:xfrm>
                <a:off x="7271163" y="4366350"/>
                <a:ext cx="3158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993EC1F0-D217-CB45-8CEE-1C0637C26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163" y="4366350"/>
                <a:ext cx="315856" cy="276999"/>
              </a:xfrm>
              <a:prstGeom prst="rect">
                <a:avLst/>
              </a:prstGeom>
              <a:blipFill>
                <a:blip r:embed="rId36"/>
                <a:stretch>
                  <a:fillRect l="-19231" r="-3846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7" name="Group 426">
            <a:extLst>
              <a:ext uri="{FF2B5EF4-FFF2-40B4-BE49-F238E27FC236}">
                <a16:creationId xmlns:a16="http://schemas.microsoft.com/office/drawing/2014/main" id="{3383A149-82CA-6E45-A949-2A3780809A83}"/>
              </a:ext>
            </a:extLst>
          </p:cNvPr>
          <p:cNvGrpSpPr/>
          <p:nvPr/>
        </p:nvGrpSpPr>
        <p:grpSpPr>
          <a:xfrm>
            <a:off x="4770577" y="2996400"/>
            <a:ext cx="2770160" cy="1496339"/>
            <a:chOff x="4790193" y="1286884"/>
            <a:chExt cx="2077620" cy="1122254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5F5E3B7C-EADA-3A4D-B7F4-095315872EDD}"/>
                </a:ext>
              </a:extLst>
            </p:cNvPr>
            <p:cNvGrpSpPr/>
            <p:nvPr/>
          </p:nvGrpSpPr>
          <p:grpSpPr>
            <a:xfrm>
              <a:off x="4790193" y="1286884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018D583F-2BB7-FD4A-9879-3C75C54CD16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D3FE529D-C328-BD48-9E8E-8D07DA37393A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59CA5C20-690F-6942-A631-0E36A5493BC9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2F193978-3D30-BA48-948B-A0F7054CFD67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16DDE113-AEAC-5A42-98DB-BBF5FD59080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45A6D5C9-EE44-2C42-96E5-23D651A08723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48D20CF3-4B87-D44F-A3BB-491D531AD30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315CB384-8060-A848-9AA8-31207942B9E8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5C320748-908D-BE43-AEDE-E01BE40CC27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84A816A2-211D-C142-906C-73E8070F6A2A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3A737FB5-EB24-7A41-8291-0D962667062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3A9C17D6-1428-7C4B-939F-4951C5D3D7D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EDCA89B7-D21F-1F4F-8E04-CA1F0F9871C7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79F84B9A-14DB-B54C-B229-DAD4572DBBDE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7A588561-3667-814C-A759-F02C5391AEE0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45FC198A-B715-F641-91DF-D827BCC46765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BFDA3945-D95D-B747-A4B6-38B387D7DDAB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E8E02921-858F-1D49-BB84-24E575B48036}"/>
                </a:ext>
              </a:extLst>
            </p:cNvPr>
            <p:cNvSpPr/>
            <p:nvPr/>
          </p:nvSpPr>
          <p:spPr>
            <a:xfrm>
              <a:off x="6531723" y="1286884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76C6FCF2-C77A-7D41-B825-07E13D02E888}"/>
                </a:ext>
              </a:extLst>
            </p:cNvPr>
            <p:cNvGrpSpPr/>
            <p:nvPr/>
          </p:nvGrpSpPr>
          <p:grpSpPr>
            <a:xfrm>
              <a:off x="4790193" y="1442848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F69BE072-9472-2D44-8C1E-79AAB90CEA81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F945F177-003F-C147-84EF-06694A4E023E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37AD39AB-7544-A94A-96B8-C6B09D6409B5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3CC955AB-3E7D-F14D-A732-69E6A22F898D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51093D30-F98D-CB47-B539-343F81EC0D9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E13BF05A-376B-D049-BE21-4502BD0717EE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121A4DCE-1970-3149-BF2F-6EDFEEB0CA6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81722A14-990F-8A43-BF5B-BB61243A8EE4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CADAB9AD-E09C-144A-8BB6-FBF12B5270FC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8A0E72D8-4D16-DE4B-A3E6-A344F42BC3D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ACA17555-218F-414C-81C4-C52077C4ED3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F8B62D97-90EB-CC41-A719-7549D7837190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38D1D17E-E57C-394D-A77C-F4F4C4FD1334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1357E28F-B577-7841-9D6D-0C2D8A015E5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D8BEEBF9-D1E3-934B-931B-E5C02E46FB22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735F1430-E60C-BC4F-AC65-50E1E3BA9D09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6E1EAC12-353F-EC46-B43E-B218EE3E35EB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FF537750-5FF6-9142-8DAA-87BA19B3A8C3}"/>
                </a:ext>
              </a:extLst>
            </p:cNvPr>
            <p:cNvSpPr/>
            <p:nvPr/>
          </p:nvSpPr>
          <p:spPr>
            <a:xfrm>
              <a:off x="6531723" y="1442848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9D428400-12A2-2542-BC4E-F8CDECB6E6E9}"/>
                </a:ext>
              </a:extLst>
            </p:cNvPr>
            <p:cNvGrpSpPr/>
            <p:nvPr/>
          </p:nvGrpSpPr>
          <p:grpSpPr>
            <a:xfrm>
              <a:off x="4790193" y="1598812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C5F5D933-9EB4-9E43-ADE7-BD1C7D8B8D7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8B40209A-FA32-C048-8D56-4B7B9DA76855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B2F7C35A-7E88-5048-B7E4-E933E863D22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8C297214-55B5-CF40-A72B-276CCAE31D0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4BFD85BD-A1F4-F64F-8F82-D715A99C7DD0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18093BF9-5422-BF41-BAF2-B4E2D3ABFC73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6529F9B3-2226-CA4A-AEF9-99364035FEDA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E75B482-D733-4046-87AD-784DBF7D08A1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035FA2E1-ECDA-A845-A350-D27E3D60B564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2134B0AD-8FC8-2046-ADCE-8ACE574D37CB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A58B4731-8D48-5A4A-B5F4-478E42CA3D9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C7C07B0C-6E2B-974A-B934-CFFA1EE81784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1E1D9BA9-7CF3-D040-B137-935A5CF61E70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8683308C-F435-2747-8A1D-A9D2D0F9CE07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F8674830-58D9-CC4E-8AEA-1E78C94DFF2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07A804E0-BD60-B245-93B3-116838FEF21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585D7CF5-053B-7B40-8500-284DA38702B4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61C79FE7-8197-7C4E-9075-F510E230F08A}"/>
                </a:ext>
              </a:extLst>
            </p:cNvPr>
            <p:cNvSpPr/>
            <p:nvPr/>
          </p:nvSpPr>
          <p:spPr>
            <a:xfrm>
              <a:off x="6531723" y="1598811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6A7D976-003C-5649-B3B6-125EED03AD15}"/>
                </a:ext>
              </a:extLst>
            </p:cNvPr>
            <p:cNvGrpSpPr/>
            <p:nvPr/>
          </p:nvGrpSpPr>
          <p:grpSpPr>
            <a:xfrm>
              <a:off x="4790193" y="175477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4A046D46-39A3-EE48-8D33-05D4EB3A525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4FCA96EB-F2C8-AB4D-954F-FDDFB6FF7B5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1E58F8F4-A363-C847-B2F5-2B4C28B1D1A4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D0B7FF1E-269F-224A-A530-97FC1BD99B8A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17DC646-1B3A-C445-8D41-5A46A6748D0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42F93F8A-5653-AA49-BBBF-D19B99CD6A44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BD119900-7FC8-6B4B-A7E6-6B53192EFA15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3B4FC903-0F10-214D-AA72-1589009D6DF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4C99485B-2145-A546-9DF1-049E3D3EE2F7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2B4178B3-6D7E-A147-8C55-71686FB84FE6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DB44B3DE-9CFA-7C47-8ACB-32720C85FAF1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B02C4672-7A75-AA4D-8136-B746CF4A19D6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268A205F-2876-364B-B3D9-AE179484F76F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B15C9C8C-2C22-9545-BA44-0F8E4A91CD0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667BC0F5-2DBF-BF42-A959-73133FC25C29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A7F6E070-30C1-114D-A95B-8CECCB29C4C1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B1C09E74-DE94-2344-861C-967839AACABC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5D2B8B22-D895-7E43-8CF8-B2E74DF128BD}"/>
                </a:ext>
              </a:extLst>
            </p:cNvPr>
            <p:cNvSpPr/>
            <p:nvPr/>
          </p:nvSpPr>
          <p:spPr>
            <a:xfrm>
              <a:off x="6531723" y="1754776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4985F60-9F0C-CF4F-8982-FFC6B9A50707}"/>
                </a:ext>
              </a:extLst>
            </p:cNvPr>
            <p:cNvGrpSpPr/>
            <p:nvPr/>
          </p:nvGrpSpPr>
          <p:grpSpPr>
            <a:xfrm>
              <a:off x="4790193" y="217051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795ECE60-76B4-7141-9562-E7E896ABBC60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B3277537-8A76-7E46-90DA-8B1B3DB3850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B64E62C4-11B7-954D-89FA-2D09EA980050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838CF24A-5445-6844-A2A2-8D4E6AE4244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E8DFBDA7-A706-414A-94AC-DF55FA888AD2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E9ABE706-8BF0-1148-B7E8-0F4998E7358A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227A6747-EB3F-2843-9AD0-1BA3FF70E01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EC3A68D3-45E4-D643-8FEE-2F05735EEE33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0E34FB55-9517-8F40-AB35-0C9F3A1B47F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13A465FF-5F23-B24C-9278-26049C13697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9617A7DB-3385-9C42-9EB9-4FCEA131F66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4E3C0781-0884-764C-815C-C972B830C56A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C55A4D08-72C7-4F4A-A931-4721D3A0A47E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D8792CBF-8C83-484A-9264-038C875B4ED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77AB7A89-D938-9444-831A-0673DC1492E6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E18F492-6702-C14D-AC68-50ADD55DF98A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5E3CDDE7-623F-0044-8BE4-12CA7BC74DCE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D73E69BB-4083-A64C-BA59-4C87F7A6DD9E}"/>
                </a:ext>
              </a:extLst>
            </p:cNvPr>
            <p:cNvSpPr/>
            <p:nvPr/>
          </p:nvSpPr>
          <p:spPr>
            <a:xfrm>
              <a:off x="6531723" y="2170516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C6DF42E8-7205-CC4B-98B5-A9099A6D9198}"/>
                </a:ext>
              </a:extLst>
            </p:cNvPr>
            <p:cNvGrpSpPr/>
            <p:nvPr/>
          </p:nvGrpSpPr>
          <p:grpSpPr>
            <a:xfrm>
              <a:off x="4790193" y="2326481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CDB015F3-91D2-074F-BB27-4BEBF74A08E3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51ABB6A2-D958-724F-980D-445E6C761C50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87DBECEC-CA4F-994F-AEBF-846EECD3DE88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E7A9AE13-5FC8-444F-A67F-EA2867C492DE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50BBAF59-0CFF-8544-B44E-7291A911DAE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21C29124-6434-174B-BDE2-54A7EECE2D2C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02948E27-51BA-8C49-BD47-0EC4394E7C7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2E529F38-A0BA-ED47-8064-AD3880658D1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0F71AA0E-EC77-4145-BC33-68F10ED80F02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CFB244DE-F1D5-774C-88C7-FB039446413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7254D8D8-A24F-BA4E-9C1E-3759827D6E3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C4EEE5D0-4C82-CB4B-AE91-D226B8A26AE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F9DDB9D7-1CC8-F641-AB29-7B87D3CB4D39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508BD058-0370-5B47-B822-5D51BFC4DDC8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3CC7622E-5868-7442-955C-287E8A6024EB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4272D49D-FB5E-064E-8678-DF63B6936EAF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B0C71BC9-09D7-F041-9DA8-E07C7F0E4B15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60C56E44-B415-EE48-A3E8-C3BBFA7B7677}"/>
                </a:ext>
              </a:extLst>
            </p:cNvPr>
            <p:cNvSpPr/>
            <p:nvPr/>
          </p:nvSpPr>
          <p:spPr>
            <a:xfrm>
              <a:off x="6531723" y="2326480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7EB33DE5-1BB3-EE41-A217-ABE7B0A73CDA}"/>
                </a:ext>
              </a:extLst>
            </p:cNvPr>
            <p:cNvGrpSpPr/>
            <p:nvPr/>
          </p:nvGrpSpPr>
          <p:grpSpPr>
            <a:xfrm>
              <a:off x="5495551" y="1911722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DA487328-B5A7-BE4A-82DD-18811675B014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FD35084D-4F05-FA49-94A1-8D7258E58CBA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0391954D-F8BD-1646-8F20-EADF64A3D301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4A39CF11-94D3-8448-835A-E1F1E0E7DF28}"/>
                </a:ext>
              </a:extLst>
            </p:cNvPr>
            <p:cNvGrpSpPr/>
            <p:nvPr/>
          </p:nvGrpSpPr>
          <p:grpSpPr>
            <a:xfrm>
              <a:off x="6554060" y="1910737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008839E-3A87-3643-82F2-3E590A487FD2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97E46837-31AC-6F41-922D-A9218193CE40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03BC48F7-40B8-5445-8431-C4CF7B3D8FC4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0F4D2BC4-AE85-4545-8149-DFA850D7EF9C}"/>
                </a:ext>
              </a:extLst>
            </p:cNvPr>
            <p:cNvSpPr txBox="1"/>
            <p:nvPr/>
          </p:nvSpPr>
          <p:spPr>
            <a:xfrm>
              <a:off x="6668315" y="1742312"/>
              <a:ext cx="49" cy="207749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A1224F68-938B-B74A-8728-70C87EA5C8E4}"/>
                    </a:ext>
                  </a:extLst>
                </p:cNvPr>
                <p:cNvSpPr txBox="1"/>
                <p:nvPr/>
              </p:nvSpPr>
              <p:spPr>
                <a:xfrm>
                  <a:off x="6662901" y="1733616"/>
                  <a:ext cx="204912" cy="207749"/>
                </a:xfrm>
                <a:prstGeom prst="rect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A1224F68-938B-B74A-8728-70C87EA5C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901" y="1733616"/>
                  <a:ext cx="204912" cy="207749"/>
                </a:xfrm>
                <a:prstGeom prst="rect">
                  <a:avLst/>
                </a:prstGeom>
                <a:blipFill>
                  <a:blip r:embed="rId37"/>
                  <a:stretch>
                    <a:fillRect l="-17391" b="-21739"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596D1201-3BCC-7942-8C91-47DC7DAB3724}"/>
                  </a:ext>
                </a:extLst>
              </p:cNvPr>
              <p:cNvSpPr txBox="1"/>
              <p:nvPr/>
            </p:nvSpPr>
            <p:spPr>
              <a:xfrm>
                <a:off x="7267521" y="4094857"/>
                <a:ext cx="5354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596D1201-3BCC-7942-8C91-47DC7DAB3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521" y="4094857"/>
                <a:ext cx="535467" cy="276999"/>
              </a:xfrm>
              <a:prstGeom prst="rect">
                <a:avLst/>
              </a:prstGeom>
              <a:blipFill>
                <a:blip r:embed="rId38"/>
                <a:stretch>
                  <a:fillRect l="-11628" r="-2326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3" name="TextBox 552">
            <a:extLst>
              <a:ext uri="{FF2B5EF4-FFF2-40B4-BE49-F238E27FC236}">
                <a16:creationId xmlns:a16="http://schemas.microsoft.com/office/drawing/2014/main" id="{48F2A2D9-471B-B645-A675-1BBBC5249C6A}"/>
              </a:ext>
            </a:extLst>
          </p:cNvPr>
          <p:cNvSpPr txBox="1"/>
          <p:nvPr/>
        </p:nvSpPr>
        <p:spPr>
          <a:xfrm>
            <a:off x="5422183" y="4554133"/>
            <a:ext cx="1434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Validation</a:t>
            </a:r>
          </a:p>
        </p:txBody>
      </p:sp>
      <p:sp>
        <p:nvSpPr>
          <p:cNvPr id="554" name="Arrow: Notched Right 200">
            <a:extLst>
              <a:ext uri="{FF2B5EF4-FFF2-40B4-BE49-F238E27FC236}">
                <a16:creationId xmlns:a16="http://schemas.microsoft.com/office/drawing/2014/main" id="{B53D2A78-6EE8-5B49-B5F4-4BE9F141A846}"/>
              </a:ext>
            </a:extLst>
          </p:cNvPr>
          <p:cNvSpPr/>
          <p:nvPr/>
        </p:nvSpPr>
        <p:spPr>
          <a:xfrm rot="18012401">
            <a:off x="4378041" y="5092155"/>
            <a:ext cx="516769" cy="334291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5" name="Arrow: Notched Right 200">
            <a:extLst>
              <a:ext uri="{FF2B5EF4-FFF2-40B4-BE49-F238E27FC236}">
                <a16:creationId xmlns:a16="http://schemas.microsoft.com/office/drawing/2014/main" id="{B9A0BDBE-178D-A247-A5F1-23BE91E7CBF5}"/>
              </a:ext>
            </a:extLst>
          </p:cNvPr>
          <p:cNvSpPr/>
          <p:nvPr/>
        </p:nvSpPr>
        <p:spPr>
          <a:xfrm rot="12430959">
            <a:off x="4208099" y="2381325"/>
            <a:ext cx="516769" cy="334291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C6C736DE-5433-C54E-A3C6-5BB7758282A7}"/>
              </a:ext>
            </a:extLst>
          </p:cNvPr>
          <p:cNvSpPr txBox="1"/>
          <p:nvPr/>
        </p:nvSpPr>
        <p:spPr>
          <a:xfrm>
            <a:off x="3995840" y="1746145"/>
            <a:ext cx="1858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Refine Model</a:t>
            </a:r>
          </a:p>
        </p:txBody>
      </p:sp>
      <p:sp>
        <p:nvSpPr>
          <p:cNvPr id="560" name="Arrow: Notched Right 200">
            <a:extLst>
              <a:ext uri="{FF2B5EF4-FFF2-40B4-BE49-F238E27FC236}">
                <a16:creationId xmlns:a16="http://schemas.microsoft.com/office/drawing/2014/main" id="{5092D9EB-2D7B-A74A-9429-96359F7780F5}"/>
              </a:ext>
            </a:extLst>
          </p:cNvPr>
          <p:cNvSpPr/>
          <p:nvPr/>
        </p:nvSpPr>
        <p:spPr>
          <a:xfrm>
            <a:off x="5918161" y="5659556"/>
            <a:ext cx="2994435" cy="395645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1" name="Arrow: Notched Right 200">
            <a:extLst>
              <a:ext uri="{FF2B5EF4-FFF2-40B4-BE49-F238E27FC236}">
                <a16:creationId xmlns:a16="http://schemas.microsoft.com/office/drawing/2014/main" id="{5197100C-B55A-9B46-BF1B-F97AB82479B7}"/>
              </a:ext>
            </a:extLst>
          </p:cNvPr>
          <p:cNvSpPr/>
          <p:nvPr/>
        </p:nvSpPr>
        <p:spPr>
          <a:xfrm rot="5400000">
            <a:off x="9538711" y="4618558"/>
            <a:ext cx="870369" cy="308623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FFE7622D-6904-F243-BEA4-0396FA3E5BB3}"/>
              </a:ext>
            </a:extLst>
          </p:cNvPr>
          <p:cNvSpPr txBox="1"/>
          <p:nvPr/>
        </p:nvSpPr>
        <p:spPr>
          <a:xfrm>
            <a:off x="8912596" y="5433497"/>
            <a:ext cx="2618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Final Performance Evaluation</a:t>
            </a:r>
          </a:p>
        </p:txBody>
      </p:sp>
      <p:sp>
        <p:nvSpPr>
          <p:cNvPr id="558" name="Title 1">
            <a:extLst>
              <a:ext uri="{FF2B5EF4-FFF2-40B4-BE49-F238E27FC236}">
                <a16:creationId xmlns:a16="http://schemas.microsoft.com/office/drawing/2014/main" id="{CD96C880-F2F1-A14D-AA37-F74DEE0F6092}"/>
              </a:ext>
            </a:extLst>
          </p:cNvPr>
          <p:cNvSpPr txBox="1">
            <a:spLocks/>
          </p:cNvSpPr>
          <p:nvPr/>
        </p:nvSpPr>
        <p:spPr>
          <a:xfrm>
            <a:off x="609600" y="51255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/>
              <a:t>Standardized Evaluation Strategy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22376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CD3-EEBA-CB47-AEA2-F9B90DB6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/>
              <a:t>What are Machine Learning and Data Science?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73D929B8-3AB1-5F4C-B33E-710CB414598D}"/>
              </a:ext>
            </a:extLst>
          </p:cNvPr>
          <p:cNvSpPr/>
          <p:nvPr/>
        </p:nvSpPr>
        <p:spPr>
          <a:xfrm>
            <a:off x="5624512" y="1545605"/>
            <a:ext cx="942975" cy="4486275"/>
          </a:xfrm>
          <a:prstGeom prst="upArrow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Increasing Hype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C825E-0A36-674E-A868-E9226DA4F2E8}"/>
              </a:ext>
            </a:extLst>
          </p:cNvPr>
          <p:cNvSpPr txBox="1"/>
          <p:nvPr/>
        </p:nvSpPr>
        <p:spPr>
          <a:xfrm>
            <a:off x="1741894" y="5570215"/>
            <a:ext cx="3716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“statistics for programmers”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178CC-64B6-CE4C-BD3C-98CEBF179E55}"/>
              </a:ext>
            </a:extLst>
          </p:cNvPr>
          <p:cNvSpPr txBox="1"/>
          <p:nvPr/>
        </p:nvSpPr>
        <p:spPr>
          <a:xfrm>
            <a:off x="6650890" y="4908227"/>
            <a:ext cx="370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“better stepwise regression”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F5435-2947-0343-A528-36DD12773AC0}"/>
              </a:ext>
            </a:extLst>
          </p:cNvPr>
          <p:cNvSpPr txBox="1"/>
          <p:nvPr/>
        </p:nvSpPr>
        <p:spPr>
          <a:xfrm>
            <a:off x="3526613" y="4159846"/>
            <a:ext cx="1932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“curve fitting”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25A53-464B-DE46-9D3E-CF5203882A8E}"/>
              </a:ext>
            </a:extLst>
          </p:cNvPr>
          <p:cNvSpPr txBox="1"/>
          <p:nvPr/>
        </p:nvSpPr>
        <p:spPr>
          <a:xfrm>
            <a:off x="6650890" y="3665860"/>
            <a:ext cx="283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“predictive analytics”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61F15-71F6-2140-A4CC-A00BBA05E465}"/>
              </a:ext>
            </a:extLst>
          </p:cNvPr>
          <p:cNvSpPr txBox="1"/>
          <p:nvPr/>
        </p:nvSpPr>
        <p:spPr>
          <a:xfrm>
            <a:off x="2509027" y="2660054"/>
            <a:ext cx="29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“artificial intelligence”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910B8-8B82-1D49-8188-2FE23E1505EB}"/>
              </a:ext>
            </a:extLst>
          </p:cNvPr>
          <p:cNvSpPr txBox="1"/>
          <p:nvPr/>
        </p:nvSpPr>
        <p:spPr>
          <a:xfrm>
            <a:off x="6650890" y="1650195"/>
            <a:ext cx="296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“cognitive computing”</a:t>
            </a:r>
          </a:p>
        </p:txBody>
      </p:sp>
    </p:spTree>
    <p:extLst>
      <p:ext uri="{BB962C8B-B14F-4D97-AF65-F5344CB8AC3E}">
        <p14:creationId xmlns:p14="http://schemas.microsoft.com/office/powerpoint/2010/main" val="3521856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5BD727-A6C6-7B4D-9DDC-1FE8BEFB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rmAutofit/>
          </a:bodyPr>
          <a:lstStyle/>
          <a:p>
            <a:r>
              <a:rPr lang="en-US" u="sng" dirty="0"/>
              <a:t>Pitfalls</a:t>
            </a:r>
            <a:r>
              <a:rPr lang="en-US" dirty="0"/>
              <a:t>: Training, Validation,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5A0DE-5135-AB4C-A98F-050FF132D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614612"/>
            <a:ext cx="10972800" cy="3726966"/>
          </a:xfrm>
        </p:spPr>
        <p:txBody>
          <a:bodyPr>
            <a:normAutofit/>
          </a:bodyPr>
          <a:lstStyle/>
          <a:p>
            <a:r>
              <a:rPr lang="en-US" u="sng" dirty="0"/>
              <a:t>Pitfall 1</a:t>
            </a:r>
            <a:r>
              <a:rPr lang="en-US" dirty="0"/>
              <a:t>: Multiple data points from the same individual or source</a:t>
            </a:r>
          </a:p>
          <a:p>
            <a:endParaRPr lang="en-US" dirty="0"/>
          </a:p>
          <a:p>
            <a:r>
              <a:rPr lang="en-US" u="sng" dirty="0"/>
              <a:t>Pitfall 2:</a:t>
            </a:r>
            <a:r>
              <a:rPr lang="en-US" dirty="0"/>
              <a:t> Utilizing data from the test or validation set prior to “modeling”</a:t>
            </a:r>
          </a:p>
          <a:p>
            <a:pPr lvl="1"/>
            <a:r>
              <a:rPr lang="en-US" dirty="0"/>
              <a:t>feature selection using the whole dataset</a:t>
            </a:r>
          </a:p>
          <a:p>
            <a:pPr lvl="1"/>
            <a:r>
              <a:rPr lang="en-US" dirty="0"/>
              <a:t>other information “leaks”</a:t>
            </a:r>
          </a:p>
          <a:p>
            <a:pPr lvl="1"/>
            <a:endParaRPr lang="en-US" dirty="0"/>
          </a:p>
          <a:p>
            <a:r>
              <a:rPr lang="en-US" u="sng" dirty="0"/>
              <a:t>Pitfall 3</a:t>
            </a:r>
            <a:r>
              <a:rPr lang="en-US" dirty="0"/>
              <a:t>: Systematic differences between test, validation, and training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568A0-8D79-594A-B99E-5FC5BF58239A}"/>
              </a:ext>
            </a:extLst>
          </p:cNvPr>
          <p:cNvSpPr txBox="1"/>
          <p:nvPr/>
        </p:nvSpPr>
        <p:spPr>
          <a:xfrm>
            <a:off x="2292776" y="1268664"/>
            <a:ext cx="7606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This can be more nuanced than it might seem, and is a common source of methodological errors!</a:t>
            </a:r>
          </a:p>
        </p:txBody>
      </p:sp>
    </p:spTree>
    <p:extLst>
      <p:ext uri="{BB962C8B-B14F-4D97-AF65-F5344CB8AC3E}">
        <p14:creationId xmlns:p14="http://schemas.microsoft.com/office/powerpoint/2010/main" val="497407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65BD727-A6C6-7B4D-9DDC-1FE8BEFB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rmAutofit/>
          </a:bodyPr>
          <a:lstStyle/>
          <a:p>
            <a:r>
              <a:rPr lang="en-US" u="sng" dirty="0"/>
              <a:t>Pitfalls</a:t>
            </a:r>
            <a:r>
              <a:rPr lang="en-US" dirty="0"/>
              <a:t>: Training, Validation,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5A0DE-5135-AB4C-A98F-050FF132D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614612"/>
            <a:ext cx="10972800" cy="3726966"/>
          </a:xfrm>
        </p:spPr>
        <p:txBody>
          <a:bodyPr>
            <a:normAutofit fontScale="92500" lnSpcReduction="10000"/>
          </a:bodyPr>
          <a:lstStyle/>
          <a:p>
            <a:r>
              <a:rPr lang="en-US" sz="3900" u="sng" dirty="0">
                <a:solidFill>
                  <a:srgbClr val="FF0000"/>
                </a:solidFill>
              </a:rPr>
              <a:t>PITFALL 0</a:t>
            </a:r>
            <a:r>
              <a:rPr lang="en-US" sz="3900" dirty="0">
                <a:solidFill>
                  <a:srgbClr val="FF0000"/>
                </a:solidFill>
              </a:rPr>
              <a:t>: Repeatedly evaluating on the test set!</a:t>
            </a:r>
            <a:endParaRPr lang="en-US" sz="3900" u="sng" dirty="0">
              <a:solidFill>
                <a:srgbClr val="FF0000"/>
              </a:solidFill>
            </a:endParaRPr>
          </a:p>
          <a:p>
            <a:endParaRPr lang="en-US" sz="2400" u="sng" dirty="0"/>
          </a:p>
          <a:p>
            <a:r>
              <a:rPr lang="en-US" sz="2400" u="sng" dirty="0"/>
              <a:t>Pitfall 1</a:t>
            </a:r>
            <a:r>
              <a:rPr lang="en-US" sz="2400" dirty="0"/>
              <a:t>: Multiple data points from the same individual or source</a:t>
            </a:r>
          </a:p>
          <a:p>
            <a:endParaRPr lang="en-US" sz="2400" dirty="0"/>
          </a:p>
          <a:p>
            <a:r>
              <a:rPr lang="en-US" sz="2400" u="sng" dirty="0"/>
              <a:t>Pitfall 2:</a:t>
            </a:r>
            <a:r>
              <a:rPr lang="en-US" sz="2400" dirty="0"/>
              <a:t> Utilizing data from the test or validation set prior to “modeling”</a:t>
            </a:r>
          </a:p>
          <a:p>
            <a:pPr lvl="1"/>
            <a:r>
              <a:rPr lang="en-US" sz="2400" dirty="0"/>
              <a:t>feature selection using the whole dataset</a:t>
            </a:r>
          </a:p>
          <a:p>
            <a:pPr lvl="1"/>
            <a:r>
              <a:rPr lang="en-US" sz="2400" dirty="0"/>
              <a:t>other information “leaks”</a:t>
            </a:r>
          </a:p>
          <a:p>
            <a:pPr lvl="1"/>
            <a:endParaRPr lang="en-US" sz="2400" dirty="0"/>
          </a:p>
          <a:p>
            <a:r>
              <a:rPr lang="en-US" sz="2400" u="sng" dirty="0"/>
              <a:t>Pitfall 3</a:t>
            </a:r>
            <a:r>
              <a:rPr lang="en-US" sz="2400" dirty="0"/>
              <a:t>: Systematic differences between test, validation, and training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568A0-8D79-594A-B99E-5FC5BF58239A}"/>
              </a:ext>
            </a:extLst>
          </p:cNvPr>
          <p:cNvSpPr txBox="1"/>
          <p:nvPr/>
        </p:nvSpPr>
        <p:spPr>
          <a:xfrm>
            <a:off x="2292776" y="1268664"/>
            <a:ext cx="7606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This can be more nuanced than it might seem, and is a common source of methodological errors!</a:t>
            </a:r>
          </a:p>
        </p:txBody>
      </p:sp>
    </p:spTree>
    <p:extLst>
      <p:ext uri="{BB962C8B-B14F-4D97-AF65-F5344CB8AC3E}">
        <p14:creationId xmlns:p14="http://schemas.microsoft.com/office/powerpoint/2010/main" val="3225009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F5C92-51FF-A446-A9E8-BEB0369E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255"/>
            <a:ext cx="109728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Standardized Evaluation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EE0BF-D059-EF47-BD56-B97784CCD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21633"/>
            <a:ext cx="4159711" cy="4704531"/>
          </a:xfrm>
        </p:spPr>
        <p:txBody>
          <a:bodyPr>
            <a:normAutofit/>
          </a:bodyPr>
          <a:lstStyle/>
          <a:p>
            <a:r>
              <a:rPr lang="en-US" dirty="0"/>
              <a:t>Usually the goal is to estimate how well the model will perform in the real world</a:t>
            </a:r>
          </a:p>
          <a:p>
            <a:endParaRPr lang="en-US" dirty="0"/>
          </a:p>
          <a:p>
            <a:r>
              <a:rPr lang="en-US" dirty="0"/>
              <a:t>But it’s also a good setup for competition…</a:t>
            </a:r>
          </a:p>
          <a:p>
            <a:endParaRPr lang="en-US" dirty="0"/>
          </a:p>
          <a:p>
            <a:r>
              <a:rPr lang="en-US" dirty="0"/>
              <a:t>Which model (&amp; team) did best on the test set?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C8B7C6-FCE8-DF47-A2E5-037E80D859E8}"/>
              </a:ext>
            </a:extLst>
          </p:cNvPr>
          <p:cNvSpPr txBox="1"/>
          <p:nvPr/>
        </p:nvSpPr>
        <p:spPr>
          <a:xfrm>
            <a:off x="6472277" y="3460664"/>
            <a:ext cx="163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Training Set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2F090D-A32D-394C-82E2-53B3F1318EED}"/>
              </a:ext>
            </a:extLst>
          </p:cNvPr>
          <p:cNvGrpSpPr/>
          <p:nvPr/>
        </p:nvGrpSpPr>
        <p:grpSpPr>
          <a:xfrm>
            <a:off x="5642237" y="1421633"/>
            <a:ext cx="3790041" cy="1950689"/>
            <a:chOff x="1610985" y="1500279"/>
            <a:chExt cx="5151252" cy="256133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808DDD-EEFA-F849-8D37-86210E81C763}"/>
                </a:ext>
              </a:extLst>
            </p:cNvPr>
            <p:cNvGrpSpPr/>
            <p:nvPr/>
          </p:nvGrpSpPr>
          <p:grpSpPr>
            <a:xfrm>
              <a:off x="2173856" y="1526875"/>
              <a:ext cx="3200400" cy="181156"/>
              <a:chOff x="3312543" y="2369387"/>
              <a:chExt cx="4267200" cy="241541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CFDFD4D2-F874-E04A-ACEE-1840AB3C1B7E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EAE73172-2960-8543-8766-7C75316C4492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437B210-E1D5-054F-B176-075FDD58DC6C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DF5D7021-5335-FE41-99B3-5A95EDAF081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76379A48-B93B-E54B-BD26-259B0F86E01B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676571AF-9CC5-6548-A2A8-42AAFEA427C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C40773B-8084-6A48-AB4D-E908C8E64E62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97128694-A792-AC48-B022-1C716282CA1E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4C76983-8EDB-0F4A-BB21-85C93EF323EE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A8174BD-3657-604C-9BDA-8686DBF1604A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364D34B-B1F4-7C46-896F-7407241B08E1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3CC73A2B-0F86-B947-B7A2-3305A78A7FDB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D6E8F6DB-5FF4-6848-9CA1-18AD44E31A20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CEA0191-B1AA-4C47-9FFC-4AF87119A2F2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9CD488E-68BC-754D-8225-77B12693BEDA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E100AEB4-A3BD-0F4C-AA68-76DB3A74518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33E7F2C5-4878-BE43-8E86-050BB63E2C7C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48EA78-4501-4F4F-A562-2EBCB558A6A0}"/>
                </a:ext>
              </a:extLst>
            </p:cNvPr>
            <p:cNvSpPr/>
            <p:nvPr/>
          </p:nvSpPr>
          <p:spPr>
            <a:xfrm>
              <a:off x="6124753" y="1526875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5B960C-9DE1-E749-AE1C-47A81E233CD7}"/>
                </a:ext>
              </a:extLst>
            </p:cNvPr>
            <p:cNvGrpSpPr/>
            <p:nvPr/>
          </p:nvGrpSpPr>
          <p:grpSpPr>
            <a:xfrm>
              <a:off x="2173856" y="1868697"/>
              <a:ext cx="3200400" cy="181156"/>
              <a:chOff x="3312543" y="2369387"/>
              <a:chExt cx="4267200" cy="241541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8FFF25C6-5B54-E244-BA5F-2917F9E35E5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12088ADB-68D1-2647-93C8-4A070BD63365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2DC1A2D-63D8-8746-9A7A-B00BDE5769DE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B7CC06BE-1CB8-C141-AC82-DFA3EBE2306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34AB723-E44D-1B45-9AF9-9C003F79EF59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5B010E1-F88A-0C46-9BBC-81C9811A0FB3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3F06017-769F-0B45-ABDE-DF84CED3796B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F4497349-9241-C241-A13C-96C67C93C462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299383E9-BA88-9448-B2BC-215B0D57495C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10D8CB4-D893-5645-8DD3-ECC7B75CA71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EB9F43F-1A70-4C43-B923-301C27359B3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C6BB9E4-564E-5D43-AF02-2F7105970031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5AE2701-5704-B940-9F0F-642E8992169E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AD3E697-0689-6B44-8D0D-ED5010B72402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5F80E437-C807-E145-9E58-7A7BE1328202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66D1F23C-8063-594C-8CA1-554C53FB32D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3E4513F-BA66-484D-9C17-EA66BEEB89FF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808E4F8-41BF-8240-A40C-744D92490F49}"/>
                </a:ext>
              </a:extLst>
            </p:cNvPr>
            <p:cNvSpPr/>
            <p:nvPr/>
          </p:nvSpPr>
          <p:spPr>
            <a:xfrm>
              <a:off x="6124753" y="186869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3C1B3B-7538-EA48-932F-13C9595162AA}"/>
                </a:ext>
              </a:extLst>
            </p:cNvPr>
            <p:cNvGrpSpPr/>
            <p:nvPr/>
          </p:nvGrpSpPr>
          <p:grpSpPr>
            <a:xfrm>
              <a:off x="2173856" y="2210517"/>
              <a:ext cx="3200400" cy="181156"/>
              <a:chOff x="3312543" y="2369387"/>
              <a:chExt cx="4267200" cy="241541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DD18763-4217-ED47-B6E2-FC4DB960583C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55EC1434-40F1-F84A-A109-D76B880EDA27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9F014BD-6340-B246-A6BE-590C96CA6657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27E3EB7D-5F6D-6144-BEB7-145AB4621E9F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71B216A9-8B65-1445-8EB2-A2B5F125BC5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9646210-E045-FB41-A47E-C261EF76009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10B05E41-2502-5241-9685-F588A659B244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7A7A168-6E5A-3B4C-A555-35FBDFDFD2A1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195D80B-B209-5948-8D99-FD6B899E39E7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98B22921-B977-0E4D-B57B-91E8EBEE2815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9E6DCD9F-29EA-6647-87B3-DD8FBD1888A1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23ACD3E1-C40F-D54A-A20C-C31D70F5B5DA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03E7988-E55F-1947-8FA8-CE4D1CE706D7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D0D5AF52-774C-914B-B716-D927309CEB70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454C9553-53A0-2B46-ACF5-F890A9A7B09A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1E81D6D-84D7-DF49-B364-B33FC24244DA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451B2AA-BA28-124D-8B44-A57D38D10FD7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D498F1-F5B4-D147-B9C5-FB561F04D2E7}"/>
                </a:ext>
              </a:extLst>
            </p:cNvPr>
            <p:cNvSpPr/>
            <p:nvPr/>
          </p:nvSpPr>
          <p:spPr>
            <a:xfrm>
              <a:off x="6124753" y="221051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072776B-3377-3E4A-886A-6EAAEDB05B54}"/>
                </a:ext>
              </a:extLst>
            </p:cNvPr>
            <p:cNvGrpSpPr/>
            <p:nvPr/>
          </p:nvGrpSpPr>
          <p:grpSpPr>
            <a:xfrm>
              <a:off x="2173856" y="2552338"/>
              <a:ext cx="3200400" cy="181156"/>
              <a:chOff x="3312543" y="2369387"/>
              <a:chExt cx="4267200" cy="241541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20B75E3-33AB-5C42-9CFA-E7D2931373B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9FC8A90-DCFA-4C4E-BD93-5DF611FC9BE8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2EF6E706-4D63-514D-A9A6-1F486FA23E92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EFC0D6AF-464D-2348-9241-EF225A90137D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8FC6482-D4D9-3F41-B468-6FBF3D52FAC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B620366C-9CB8-3247-B4B0-650E1728F22C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EE26C4B-B20B-A44A-8F6C-576916E1AAD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9E06B5CD-7A3D-4448-B60F-3E9790C02644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07DC0036-0FD8-F745-B76A-15AC34E19675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52487956-84A5-F047-809D-45689BBB4B6D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E5EC9781-B494-3E40-A606-59FA963E2364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213FF4FE-6BC4-7841-9AC7-1998AD55EEF4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39718F9-D59F-0246-A26F-45720AFAAE1C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D1B5FE00-0B7E-9C42-A543-72EBFC033F1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8485512F-42CD-BA43-AFA1-DA845A89897B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EFB1B8C5-0843-384F-9585-B0B9C242D4C2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5237DA5A-2CC9-3343-939F-9FF98ED39F32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15986A-E239-8347-8E3E-C3760C6B0620}"/>
                </a:ext>
              </a:extLst>
            </p:cNvPr>
            <p:cNvSpPr/>
            <p:nvPr/>
          </p:nvSpPr>
          <p:spPr>
            <a:xfrm>
              <a:off x="6124753" y="2552338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402B81-79DB-0346-BCF6-EE9BAAD1E98C}"/>
                </a:ext>
              </a:extLst>
            </p:cNvPr>
            <p:cNvGrpSpPr/>
            <p:nvPr/>
          </p:nvGrpSpPr>
          <p:grpSpPr>
            <a:xfrm>
              <a:off x="2173856" y="3463503"/>
              <a:ext cx="3200400" cy="181156"/>
              <a:chOff x="3312543" y="2369387"/>
              <a:chExt cx="4267200" cy="241541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C3E81D-102A-784C-920C-30E97966BFE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965218-5D1E-4F46-B178-57DFE8955EA4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C361AACD-BDEB-D746-B235-B1FE71D2A402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B3BB642-471B-9E44-A16F-1E0ED2B2CB9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E4B6A90-FF66-FB46-8E08-4B72404BED32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EA777CA8-A881-8B45-97E4-D9F62C36B902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C1342E6-EDA9-3946-A3F8-88F3DDA2D6BC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2477208-9D22-F44E-AAAE-1EFC37064CB7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0EBC636-D09D-9D40-AD94-6E7682E337F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16E79E7-BC0D-6841-95DD-ED2A4DEACA0A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1E6D7C3-32F6-6D41-BC99-9EE58947B896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03C7C08-4F92-6343-B801-BB262860F7A0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14F45E20-4E97-AF4F-90D8-C57278D88903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0D078D4-FAEC-7547-B4A6-DFDABFDAE00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989A73B-91D8-7242-82EF-7B8D83DE0C37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27B65827-E768-274C-8062-C7D84A5368E8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228F1A7-4285-8C4D-AB3A-C77A05D17E35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CAFBCE-26A2-2541-85D3-27FB7D59AD00}"/>
                </a:ext>
              </a:extLst>
            </p:cNvPr>
            <p:cNvSpPr/>
            <p:nvPr/>
          </p:nvSpPr>
          <p:spPr>
            <a:xfrm>
              <a:off x="6124753" y="3463503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6804E1-6513-EE47-B339-3D8DF13AA045}"/>
                </a:ext>
              </a:extLst>
            </p:cNvPr>
            <p:cNvGrpSpPr/>
            <p:nvPr/>
          </p:nvGrpSpPr>
          <p:grpSpPr>
            <a:xfrm>
              <a:off x="2173856" y="3805325"/>
              <a:ext cx="3200400" cy="181156"/>
              <a:chOff x="3312543" y="2369387"/>
              <a:chExt cx="4267200" cy="241541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F160F98-8F8B-1447-A15F-EB030CD8CA6C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BF48196-886B-EF48-820E-0F514B003B46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5E20023-03DA-DF4D-BB10-1F6999FA8CC7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45FF682-6C8B-5442-AC8A-9A351790A89F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648B997-24A4-104F-87FB-F85F5169C97D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5F353E0-8C27-B847-9DC6-CC6BA7842C97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9EA90B1-C095-3348-8872-0195CA3B20C5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72FBDFB-2C03-A64F-8FCB-95C89E6EAF55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C53ACCB-9A81-8449-8001-C16028152FF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F2004BC-DAD2-EF45-9C0A-A10183394B3F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1DCA939-D67C-CE4D-95EE-6AE9C1033BF0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D8E71BB-BA61-CE42-822E-20359DF2602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7E33EB0-F321-8446-B011-3C24323A9630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1C7B59C-B820-DD41-B36B-84DA3CB2A4E2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649ACAE-7B9E-A14F-84CB-C9717379C832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E6F1DB0-CC79-9542-995D-49E60A6DCA71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9F576E6-9FDE-6B4E-8CBC-A3E8E54909E8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E413D6-EA76-8B4D-8E37-788653D1651A}"/>
                </a:ext>
              </a:extLst>
            </p:cNvPr>
            <p:cNvSpPr/>
            <p:nvPr/>
          </p:nvSpPr>
          <p:spPr>
            <a:xfrm>
              <a:off x="6124753" y="3805324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0BA7B5B-4170-FD48-9C85-19263C356E79}"/>
                </a:ext>
              </a:extLst>
            </p:cNvPr>
            <p:cNvGrpSpPr/>
            <p:nvPr/>
          </p:nvGrpSpPr>
          <p:grpSpPr>
            <a:xfrm>
              <a:off x="3774056" y="2896311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C11936E-7F97-AA48-A2E3-E814694780FF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74669B3C-3C54-9E45-B5EC-26D2318FC59F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88FB998-EFB6-E14E-BE2B-172EF88954EC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86137D7-FD3C-854F-9DDA-97F18446AE5E}"/>
                </a:ext>
              </a:extLst>
            </p:cNvPr>
            <p:cNvGrpSpPr/>
            <p:nvPr/>
          </p:nvGrpSpPr>
          <p:grpSpPr>
            <a:xfrm>
              <a:off x="6175429" y="2894154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0A3723A-019C-4348-8CD8-41465F4DF93D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2F45B2F-7591-DB40-B63A-3EB57AD2EDF4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4DC7FACE-278B-C342-9630-2F7BA70C1371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3DDFEEA-6CDE-0A45-8455-BB79367DEEF5}"/>
                    </a:ext>
                  </a:extLst>
                </p:cNvPr>
                <p:cNvSpPr txBox="1"/>
                <p:nvPr/>
              </p:nvSpPr>
              <p:spPr>
                <a:xfrm>
                  <a:off x="1813662" y="1500279"/>
                  <a:ext cx="289683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3DDFEEA-6CDE-0A45-8455-BB79367DEE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662" y="1500279"/>
                  <a:ext cx="289683" cy="282887"/>
                </a:xfrm>
                <a:prstGeom prst="rect">
                  <a:avLst/>
                </a:prstGeom>
                <a:blipFill>
                  <a:blip r:embed="rId3"/>
                  <a:stretch>
                    <a:fillRect l="-1176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D83C8DB-EFF8-9449-BB80-733B1139B21B}"/>
                    </a:ext>
                  </a:extLst>
                </p:cNvPr>
                <p:cNvSpPr txBox="1"/>
                <p:nvPr/>
              </p:nvSpPr>
              <p:spPr>
                <a:xfrm>
                  <a:off x="1801821" y="1808672"/>
                  <a:ext cx="295348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3D83C8DB-EFF8-9449-BB80-733B1139B2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21" y="1808672"/>
                  <a:ext cx="295348" cy="282887"/>
                </a:xfrm>
                <a:prstGeom prst="rect">
                  <a:avLst/>
                </a:prstGeom>
                <a:blipFill>
                  <a:blip r:embed="rId4"/>
                  <a:stretch>
                    <a:fillRect l="-5556" r="-5556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44FF686-D5DC-8F4A-BE55-1D38CAEBF167}"/>
                    </a:ext>
                  </a:extLst>
                </p:cNvPr>
                <p:cNvSpPr txBox="1"/>
                <p:nvPr/>
              </p:nvSpPr>
              <p:spPr>
                <a:xfrm>
                  <a:off x="1808231" y="2173134"/>
                  <a:ext cx="295348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44FF686-D5DC-8F4A-BE55-1D38CAEBF1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231" y="2173134"/>
                  <a:ext cx="295348" cy="282887"/>
                </a:xfrm>
                <a:prstGeom prst="rect">
                  <a:avLst/>
                </a:prstGeom>
                <a:blipFill>
                  <a:blip r:embed="rId5"/>
                  <a:stretch>
                    <a:fillRect l="-1764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74C2F7-2281-5E4C-AD0C-EF82EB8A531C}"/>
                    </a:ext>
                  </a:extLst>
                </p:cNvPr>
                <p:cNvSpPr txBox="1"/>
                <p:nvPr/>
              </p:nvSpPr>
              <p:spPr>
                <a:xfrm>
                  <a:off x="1807907" y="2525020"/>
                  <a:ext cx="295348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D74C2F7-2281-5E4C-AD0C-EF82EB8A53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907" y="2525020"/>
                  <a:ext cx="295348" cy="282887"/>
                </a:xfrm>
                <a:prstGeom prst="rect">
                  <a:avLst/>
                </a:prstGeom>
                <a:blipFill>
                  <a:blip r:embed="rId6"/>
                  <a:stretch>
                    <a:fillRect l="-1764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D07383E-98AB-C547-87D4-2095C637EA8B}"/>
                    </a:ext>
                  </a:extLst>
                </p:cNvPr>
                <p:cNvSpPr txBox="1"/>
                <p:nvPr/>
              </p:nvSpPr>
              <p:spPr>
                <a:xfrm>
                  <a:off x="1610985" y="3436907"/>
                  <a:ext cx="669231" cy="282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D07383E-98AB-C547-87D4-2095C637EA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985" y="3436907"/>
                  <a:ext cx="669231" cy="282887"/>
                </a:xfrm>
                <a:prstGeom prst="rect">
                  <a:avLst/>
                </a:prstGeom>
                <a:blipFill>
                  <a:blip r:embed="rId7"/>
                  <a:stretch>
                    <a:fillRect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B6C8900-3256-664C-A42E-3E1572758C67}"/>
                    </a:ext>
                  </a:extLst>
                </p:cNvPr>
                <p:cNvSpPr txBox="1"/>
                <p:nvPr/>
              </p:nvSpPr>
              <p:spPr>
                <a:xfrm>
                  <a:off x="1801823" y="3778729"/>
                  <a:ext cx="332213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B6C8900-3256-664C-A42E-3E1572758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23" y="3778729"/>
                  <a:ext cx="332213" cy="282887"/>
                </a:xfrm>
                <a:prstGeom prst="rect">
                  <a:avLst/>
                </a:prstGeom>
                <a:blipFill>
                  <a:blip r:embed="rId8"/>
                  <a:stretch>
                    <a:fillRect l="-4762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CF8A3B-89F4-1647-8F1F-0BD9FF6A1A6C}"/>
                    </a:ext>
                  </a:extLst>
                </p:cNvPr>
                <p:cNvSpPr txBox="1"/>
                <p:nvPr/>
              </p:nvSpPr>
              <p:spPr>
                <a:xfrm>
                  <a:off x="6440385" y="1500279"/>
                  <a:ext cx="291165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6CF8A3B-89F4-1647-8F1F-0BD9FF6A1A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385" y="1500279"/>
                  <a:ext cx="291165" cy="282887"/>
                </a:xfrm>
                <a:prstGeom prst="rect">
                  <a:avLst/>
                </a:prstGeom>
                <a:blipFill>
                  <a:blip r:embed="rId9"/>
                  <a:stretch>
                    <a:fillRect l="-16667" r="-555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2443C8-8255-4C44-AC0E-630DFC0DA54F}"/>
                    </a:ext>
                  </a:extLst>
                </p:cNvPr>
                <p:cNvSpPr txBox="1"/>
                <p:nvPr/>
              </p:nvSpPr>
              <p:spPr>
                <a:xfrm>
                  <a:off x="6428544" y="1840308"/>
                  <a:ext cx="296830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32443C8-8255-4C44-AC0E-630DFC0DA5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4" y="1840308"/>
                  <a:ext cx="296830" cy="282887"/>
                </a:xfrm>
                <a:prstGeom prst="rect">
                  <a:avLst/>
                </a:prstGeom>
                <a:blipFill>
                  <a:blip r:embed="rId10"/>
                  <a:stretch>
                    <a:fillRect l="-15789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2BF0113-D252-A642-8989-49F42001C76C}"/>
                    </a:ext>
                  </a:extLst>
                </p:cNvPr>
                <p:cNvSpPr txBox="1"/>
                <p:nvPr/>
              </p:nvSpPr>
              <p:spPr>
                <a:xfrm>
                  <a:off x="6434952" y="2173134"/>
                  <a:ext cx="296830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2BF0113-D252-A642-8989-49F42001C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952" y="2173134"/>
                  <a:ext cx="296830" cy="28288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5556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713441-4C4E-194F-8B14-D3496F02A648}"/>
                </a:ext>
              </a:extLst>
            </p:cNvPr>
            <p:cNvSpPr txBox="1"/>
            <p:nvPr/>
          </p:nvSpPr>
          <p:spPr>
            <a:xfrm>
              <a:off x="6434633" y="2525020"/>
              <a:ext cx="88" cy="282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B444F4-FB4C-A948-AE7E-C456F27BC011}"/>
                    </a:ext>
                  </a:extLst>
                </p:cNvPr>
                <p:cNvSpPr txBox="1"/>
                <p:nvPr/>
              </p:nvSpPr>
              <p:spPr>
                <a:xfrm>
                  <a:off x="6428544" y="3778729"/>
                  <a:ext cx="333693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CB444F4-FB4C-A948-AE7E-C456F27BC0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4" y="3778729"/>
                  <a:ext cx="333693" cy="282887"/>
                </a:xfrm>
                <a:prstGeom prst="rect">
                  <a:avLst/>
                </a:prstGeom>
                <a:blipFill>
                  <a:blip r:embed="rId12"/>
                  <a:stretch>
                    <a:fillRect l="-1428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DDA97D-135C-5E41-A25A-3731DE52B6A5}"/>
                    </a:ext>
                  </a:extLst>
                </p:cNvPr>
                <p:cNvSpPr txBox="1"/>
                <p:nvPr/>
              </p:nvSpPr>
              <p:spPr>
                <a:xfrm>
                  <a:off x="6422348" y="2505962"/>
                  <a:ext cx="286373" cy="282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1DDA97D-135C-5E41-A25A-3731DE52B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2348" y="2505962"/>
                  <a:ext cx="286373" cy="282887"/>
                </a:xfrm>
                <a:prstGeom prst="rect">
                  <a:avLst/>
                </a:prstGeom>
                <a:blipFill>
                  <a:blip r:embed="rId13"/>
                  <a:stretch>
                    <a:fillRect l="-1666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C3ACAB4-96C0-304D-A596-27AAF694216B}"/>
                  </a:ext>
                </a:extLst>
              </p:cNvPr>
              <p:cNvSpPr txBox="1"/>
              <p:nvPr/>
            </p:nvSpPr>
            <p:spPr>
              <a:xfrm>
                <a:off x="6623114" y="4599609"/>
                <a:ext cx="70042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5C3ACAB4-96C0-304D-A596-27AAF6942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114" y="4599609"/>
                <a:ext cx="700423" cy="307777"/>
              </a:xfrm>
              <a:prstGeom prst="rect">
                <a:avLst/>
              </a:prstGeom>
              <a:blipFill>
                <a:blip r:embed="rId14"/>
                <a:stretch>
                  <a:fillRect l="-16071" r="-11785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Arrow: Notched Right 200">
            <a:extLst>
              <a:ext uri="{FF2B5EF4-FFF2-40B4-BE49-F238E27FC236}">
                <a16:creationId xmlns:a16="http://schemas.microsoft.com/office/drawing/2014/main" id="{DCD94EE2-FA72-3A4D-82F1-7A20074FCC55}"/>
              </a:ext>
            </a:extLst>
          </p:cNvPr>
          <p:cNvSpPr/>
          <p:nvPr/>
        </p:nvSpPr>
        <p:spPr>
          <a:xfrm rot="5400000">
            <a:off x="6954109" y="4044345"/>
            <a:ext cx="516769" cy="334291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Arrow: Notched Right 200">
            <a:extLst>
              <a:ext uri="{FF2B5EF4-FFF2-40B4-BE49-F238E27FC236}">
                <a16:creationId xmlns:a16="http://schemas.microsoft.com/office/drawing/2014/main" id="{B02AC72B-3A63-084E-BA5B-202CF01AA5A1}"/>
              </a:ext>
            </a:extLst>
          </p:cNvPr>
          <p:cNvSpPr/>
          <p:nvPr/>
        </p:nvSpPr>
        <p:spPr>
          <a:xfrm rot="5400000">
            <a:off x="6954109" y="5053559"/>
            <a:ext cx="516769" cy="334291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4F0E91B-C9F4-5847-8FD1-46A6B6C58A95}"/>
              </a:ext>
            </a:extLst>
          </p:cNvPr>
          <p:cNvSpPr txBox="1"/>
          <p:nvPr/>
        </p:nvSpPr>
        <p:spPr>
          <a:xfrm>
            <a:off x="5642237" y="5479090"/>
            <a:ext cx="440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Estimate Real-World Performance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16844CDE-CA38-1440-874C-923E0C587AB6}"/>
              </a:ext>
            </a:extLst>
          </p:cNvPr>
          <p:cNvSpPr txBox="1"/>
          <p:nvPr/>
        </p:nvSpPr>
        <p:spPr>
          <a:xfrm>
            <a:off x="9104462" y="4741302"/>
            <a:ext cx="1146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Test Set</a:t>
            </a:r>
          </a:p>
        </p:txBody>
      </p:sp>
      <p:sp>
        <p:nvSpPr>
          <p:cNvPr id="280" name="Arrow: Notched Right 200">
            <a:extLst>
              <a:ext uri="{FF2B5EF4-FFF2-40B4-BE49-F238E27FC236}">
                <a16:creationId xmlns:a16="http://schemas.microsoft.com/office/drawing/2014/main" id="{D8B0100B-8501-E041-A718-A9774B4030D7}"/>
              </a:ext>
            </a:extLst>
          </p:cNvPr>
          <p:cNvSpPr/>
          <p:nvPr/>
        </p:nvSpPr>
        <p:spPr>
          <a:xfrm rot="8053417">
            <a:off x="8744210" y="5160734"/>
            <a:ext cx="516769" cy="334291"/>
          </a:xfrm>
          <a:prstGeom prst="notch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D315F390-2F02-9C4D-912E-C8C61DDDD135}"/>
              </a:ext>
            </a:extLst>
          </p:cNvPr>
          <p:cNvGrpSpPr/>
          <p:nvPr/>
        </p:nvGrpSpPr>
        <p:grpSpPr>
          <a:xfrm>
            <a:off x="9561978" y="3423405"/>
            <a:ext cx="2496490" cy="1235550"/>
            <a:chOff x="6625932" y="2425390"/>
            <a:chExt cx="2544190" cy="1259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25E689EE-4630-2940-8107-292BD16A8E7E}"/>
                    </a:ext>
                  </a:extLst>
                </p:cNvPr>
                <p:cNvSpPr txBox="1"/>
                <p:nvPr/>
              </p:nvSpPr>
              <p:spPr>
                <a:xfrm>
                  <a:off x="6715271" y="2425390"/>
                  <a:ext cx="217207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1" name="TextBox 280">
                  <a:extLst>
                    <a:ext uri="{FF2B5EF4-FFF2-40B4-BE49-F238E27FC236}">
                      <a16:creationId xmlns:a16="http://schemas.microsoft.com/office/drawing/2014/main" id="{25E689EE-4630-2940-8107-292BD16A8E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5271" y="2425390"/>
                  <a:ext cx="217207" cy="219561"/>
                </a:xfrm>
                <a:prstGeom prst="rect">
                  <a:avLst/>
                </a:prstGeom>
                <a:blipFill>
                  <a:blip r:embed="rId15"/>
                  <a:stretch>
                    <a:fillRect l="-11111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7D4D592C-88A9-824C-AFCC-1E6BA828EDBA}"/>
                    </a:ext>
                  </a:extLst>
                </p:cNvPr>
                <p:cNvSpPr txBox="1"/>
                <p:nvPr/>
              </p:nvSpPr>
              <p:spPr>
                <a:xfrm>
                  <a:off x="6710052" y="2566101"/>
                  <a:ext cx="221455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2" name="TextBox 281">
                  <a:extLst>
                    <a:ext uri="{FF2B5EF4-FFF2-40B4-BE49-F238E27FC236}">
                      <a16:creationId xmlns:a16="http://schemas.microsoft.com/office/drawing/2014/main" id="{7D4D592C-88A9-824C-AFCC-1E6BA828E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052" y="2566101"/>
                  <a:ext cx="221455" cy="219561"/>
                </a:xfrm>
                <a:prstGeom prst="rect">
                  <a:avLst/>
                </a:prstGeom>
                <a:blipFill>
                  <a:blip r:embed="rId4"/>
                  <a:stretch>
                    <a:fillRect l="-526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6BE402A6-6B6A-DB40-8EE6-849639B5ADC0}"/>
                    </a:ext>
                  </a:extLst>
                </p:cNvPr>
                <p:cNvSpPr txBox="1"/>
                <p:nvPr/>
              </p:nvSpPr>
              <p:spPr>
                <a:xfrm>
                  <a:off x="6712877" y="2732397"/>
                  <a:ext cx="221455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3" name="TextBox 282">
                  <a:extLst>
                    <a:ext uri="{FF2B5EF4-FFF2-40B4-BE49-F238E27FC236}">
                      <a16:creationId xmlns:a16="http://schemas.microsoft.com/office/drawing/2014/main" id="{6BE402A6-6B6A-DB40-8EE6-849639B5A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877" y="2732397"/>
                  <a:ext cx="221455" cy="219561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2053366C-CFB2-AD49-8DAA-014F3F8DFFA5}"/>
                    </a:ext>
                  </a:extLst>
                </p:cNvPr>
                <p:cNvSpPr txBox="1"/>
                <p:nvPr/>
              </p:nvSpPr>
              <p:spPr>
                <a:xfrm>
                  <a:off x="6712734" y="2892953"/>
                  <a:ext cx="221455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4" name="TextBox 283">
                  <a:extLst>
                    <a:ext uri="{FF2B5EF4-FFF2-40B4-BE49-F238E27FC236}">
                      <a16:creationId xmlns:a16="http://schemas.microsoft.com/office/drawing/2014/main" id="{2053366C-CFB2-AD49-8DAA-014F3F8DF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734" y="2892953"/>
                  <a:ext cx="221455" cy="219561"/>
                </a:xfrm>
                <a:prstGeom prst="rect">
                  <a:avLst/>
                </a:prstGeom>
                <a:blipFill>
                  <a:blip r:embed="rId16"/>
                  <a:stretch>
                    <a:fillRect l="-11111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765D353E-0D0E-C74E-B475-251F1BE5F9CC}"/>
                    </a:ext>
                  </a:extLst>
                </p:cNvPr>
                <p:cNvSpPr txBox="1"/>
                <p:nvPr/>
              </p:nvSpPr>
              <p:spPr>
                <a:xfrm>
                  <a:off x="6625932" y="3309023"/>
                  <a:ext cx="294993" cy="21956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765D353E-0D0E-C74E-B475-251F1BE5F9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5932" y="3309023"/>
                  <a:ext cx="294993" cy="219561"/>
                </a:xfrm>
                <a:prstGeom prst="rect">
                  <a:avLst/>
                </a:prstGeom>
                <a:blipFill>
                  <a:blip r:embed="rId17"/>
                  <a:stretch>
                    <a:fillRect l="-12500" r="-33333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BA396DDE-1486-F44F-82B7-CD7A8C830991}"/>
                    </a:ext>
                  </a:extLst>
                </p:cNvPr>
                <p:cNvSpPr txBox="1"/>
                <p:nvPr/>
              </p:nvSpPr>
              <p:spPr>
                <a:xfrm>
                  <a:off x="6710052" y="3464985"/>
                  <a:ext cx="249096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BA396DDE-1486-F44F-82B7-CD7A8C8309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052" y="3464985"/>
                  <a:ext cx="249096" cy="219561"/>
                </a:xfrm>
                <a:prstGeom prst="rect">
                  <a:avLst/>
                </a:prstGeom>
                <a:blipFill>
                  <a:blip r:embed="rId18"/>
                  <a:stretch>
                    <a:fillRect l="-476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2E0241D8-5F20-7649-BB8C-5A96E28CFB3E}"/>
                    </a:ext>
                  </a:extLst>
                </p:cNvPr>
                <p:cNvSpPr txBox="1"/>
                <p:nvPr/>
              </p:nvSpPr>
              <p:spPr>
                <a:xfrm>
                  <a:off x="8754702" y="2425390"/>
                  <a:ext cx="218318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2E0241D8-5F20-7649-BB8C-5A96E28CFB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4702" y="2425390"/>
                  <a:ext cx="218318" cy="219561"/>
                </a:xfrm>
                <a:prstGeom prst="rect">
                  <a:avLst/>
                </a:prstGeom>
                <a:blipFill>
                  <a:blip r:embed="rId19"/>
                  <a:stretch>
                    <a:fillRect l="-16667" r="-555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BBC7C88D-4822-6D4A-960C-D1A624BDE326}"/>
                    </a:ext>
                  </a:extLst>
                </p:cNvPr>
                <p:cNvSpPr txBox="1"/>
                <p:nvPr/>
              </p:nvSpPr>
              <p:spPr>
                <a:xfrm>
                  <a:off x="8749482" y="2580536"/>
                  <a:ext cx="222566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8" name="TextBox 287">
                  <a:extLst>
                    <a:ext uri="{FF2B5EF4-FFF2-40B4-BE49-F238E27FC236}">
                      <a16:creationId xmlns:a16="http://schemas.microsoft.com/office/drawing/2014/main" id="{BBC7C88D-4822-6D4A-960C-D1A624BDE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482" y="2580536"/>
                  <a:ext cx="222566" cy="219561"/>
                </a:xfrm>
                <a:prstGeom prst="rect">
                  <a:avLst/>
                </a:prstGeom>
                <a:blipFill>
                  <a:blip r:embed="rId20"/>
                  <a:stretch>
                    <a:fillRect l="-16667" r="-555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593A4EB4-E3B6-5349-A07B-6BF0BA77E3B8}"/>
                    </a:ext>
                  </a:extLst>
                </p:cNvPr>
                <p:cNvSpPr txBox="1"/>
                <p:nvPr/>
              </p:nvSpPr>
              <p:spPr>
                <a:xfrm>
                  <a:off x="8752307" y="2732397"/>
                  <a:ext cx="222566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9" name="TextBox 288">
                  <a:extLst>
                    <a:ext uri="{FF2B5EF4-FFF2-40B4-BE49-F238E27FC236}">
                      <a16:creationId xmlns:a16="http://schemas.microsoft.com/office/drawing/2014/main" id="{593A4EB4-E3B6-5349-A07B-6BF0BA77E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307" y="2732397"/>
                  <a:ext cx="222566" cy="219561"/>
                </a:xfrm>
                <a:prstGeom prst="rect">
                  <a:avLst/>
                </a:prstGeom>
                <a:blipFill>
                  <a:blip r:embed="rId21"/>
                  <a:stretch>
                    <a:fillRect l="-16667" r="-5556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5635C5FD-210E-7442-ACCD-4AF2A6AE8D8F}"/>
                    </a:ext>
                  </a:extLst>
                </p:cNvPr>
                <p:cNvSpPr txBox="1"/>
                <p:nvPr/>
              </p:nvSpPr>
              <p:spPr>
                <a:xfrm>
                  <a:off x="8749482" y="3464987"/>
                  <a:ext cx="250206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90" name="TextBox 289">
                  <a:extLst>
                    <a:ext uri="{FF2B5EF4-FFF2-40B4-BE49-F238E27FC236}">
                      <a16:creationId xmlns:a16="http://schemas.microsoft.com/office/drawing/2014/main" id="{5635C5FD-210E-7442-ACCD-4AF2A6AE8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482" y="3464987"/>
                  <a:ext cx="250206" cy="219561"/>
                </a:xfrm>
                <a:prstGeom prst="rect">
                  <a:avLst/>
                </a:prstGeom>
                <a:blipFill>
                  <a:blip r:embed="rId22"/>
                  <a:stretch>
                    <a:fillRect l="-15000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D541AF69-9F79-FF4C-B51F-A8D8B943D742}"/>
                </a:ext>
              </a:extLst>
            </p:cNvPr>
            <p:cNvGrpSpPr/>
            <p:nvPr/>
          </p:nvGrpSpPr>
          <p:grpSpPr>
            <a:xfrm>
              <a:off x="6874042" y="2437525"/>
              <a:ext cx="2087433" cy="1122254"/>
              <a:chOff x="4790193" y="1286884"/>
              <a:chExt cx="2087433" cy="1122254"/>
            </a:xfrm>
          </p:grpSpPr>
          <p:grpSp>
            <p:nvGrpSpPr>
              <p:cNvPr id="292" name="Group 291">
                <a:extLst>
                  <a:ext uri="{FF2B5EF4-FFF2-40B4-BE49-F238E27FC236}">
                    <a16:creationId xmlns:a16="http://schemas.microsoft.com/office/drawing/2014/main" id="{167D9B49-60AB-6C49-9C04-2C793A4FD2F9}"/>
                  </a:ext>
                </a:extLst>
              </p:cNvPr>
              <p:cNvGrpSpPr/>
              <p:nvPr/>
            </p:nvGrpSpPr>
            <p:grpSpPr>
              <a:xfrm>
                <a:off x="4790193" y="1286884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99" name="Rectangle 398">
                  <a:extLst>
                    <a:ext uri="{FF2B5EF4-FFF2-40B4-BE49-F238E27FC236}">
                      <a16:creationId xmlns:a16="http://schemas.microsoft.com/office/drawing/2014/main" id="{2F45D7EF-0F1D-F94D-A64D-BB0E2FF301B4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5351B64-CED7-E34E-B694-11ED082D1E0E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Straight Connector 400">
                  <a:extLst>
                    <a:ext uri="{FF2B5EF4-FFF2-40B4-BE49-F238E27FC236}">
                      <a16:creationId xmlns:a16="http://schemas.microsoft.com/office/drawing/2014/main" id="{226DA38E-3BB7-0141-970D-A42CB59A7EDB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0C26DEAC-F9C2-464D-9304-678517FB4C0A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10CB6B00-D671-324B-97D5-EB74D08BFF06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5122A3B7-DDB6-9745-AABC-447D18B62154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6D832FC0-6760-8247-B7A0-442B7AE00267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BB8F57AD-C1F6-684B-9F79-AF76BDA8E859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Straight Connector 406">
                  <a:extLst>
                    <a:ext uri="{FF2B5EF4-FFF2-40B4-BE49-F238E27FC236}">
                      <a16:creationId xmlns:a16="http://schemas.microsoft.com/office/drawing/2014/main" id="{714D8A52-A5B1-234C-A947-8863D70FBC99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50ED3971-83FD-5D44-828C-BABEB6886FB6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54C876FD-DF50-3045-9C61-1A4967CF1D62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DF39D0A8-D3AB-FA4A-A822-B4DBEF83459F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1D5BE48C-0256-CE4B-8064-8D26442075A5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0B67576D-D881-3849-855E-7098CD672A9D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Straight Connector 412">
                  <a:extLst>
                    <a:ext uri="{FF2B5EF4-FFF2-40B4-BE49-F238E27FC236}">
                      <a16:creationId xmlns:a16="http://schemas.microsoft.com/office/drawing/2014/main" id="{0423869B-BAAE-7B48-9294-D3EB651DEC4F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F422D3CF-1CC8-2644-A06C-A706A1D8DD3A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0297D50F-3A5A-9545-A477-34F36A52A762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008DFAAD-A39E-A341-A2BA-50EF06BAE5D3}"/>
                  </a:ext>
                </a:extLst>
              </p:cNvPr>
              <p:cNvSpPr/>
              <p:nvPr/>
            </p:nvSpPr>
            <p:spPr>
              <a:xfrm>
                <a:off x="6531723" y="1286884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294" name="Group 293">
                <a:extLst>
                  <a:ext uri="{FF2B5EF4-FFF2-40B4-BE49-F238E27FC236}">
                    <a16:creationId xmlns:a16="http://schemas.microsoft.com/office/drawing/2014/main" id="{B0179717-B7F6-CE46-9384-290DF9D7567B}"/>
                  </a:ext>
                </a:extLst>
              </p:cNvPr>
              <p:cNvGrpSpPr/>
              <p:nvPr/>
            </p:nvGrpSpPr>
            <p:grpSpPr>
              <a:xfrm>
                <a:off x="4790193" y="1442848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82" name="Rectangle 381">
                  <a:extLst>
                    <a:ext uri="{FF2B5EF4-FFF2-40B4-BE49-F238E27FC236}">
                      <a16:creationId xmlns:a16="http://schemas.microsoft.com/office/drawing/2014/main" id="{C6F06A4B-11A8-0046-AA36-0386DC093035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383" name="Straight Connector 382">
                  <a:extLst>
                    <a:ext uri="{FF2B5EF4-FFF2-40B4-BE49-F238E27FC236}">
                      <a16:creationId xmlns:a16="http://schemas.microsoft.com/office/drawing/2014/main" id="{C9FAC8A6-569D-BA4B-ABB5-74B736DF29BF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83">
                  <a:extLst>
                    <a:ext uri="{FF2B5EF4-FFF2-40B4-BE49-F238E27FC236}">
                      <a16:creationId xmlns:a16="http://schemas.microsoft.com/office/drawing/2014/main" id="{9A7C8A30-CC5B-584D-B9F1-C69A6EB08862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84">
                  <a:extLst>
                    <a:ext uri="{FF2B5EF4-FFF2-40B4-BE49-F238E27FC236}">
                      <a16:creationId xmlns:a16="http://schemas.microsoft.com/office/drawing/2014/main" id="{1ED61034-983F-2044-AC63-A2E67F6A4926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F4CBE0C3-6BEA-A541-ADD1-2EBB820D1291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D2FCBBCC-C074-4344-8AB2-ED836744FDE2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03C37E0A-F2BB-A74B-B308-B11FDEAF5AA5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Straight Connector 388">
                  <a:extLst>
                    <a:ext uri="{FF2B5EF4-FFF2-40B4-BE49-F238E27FC236}">
                      <a16:creationId xmlns:a16="http://schemas.microsoft.com/office/drawing/2014/main" id="{310732B8-5594-A64D-A9A7-2D193B2AA422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Straight Connector 389">
                  <a:extLst>
                    <a:ext uri="{FF2B5EF4-FFF2-40B4-BE49-F238E27FC236}">
                      <a16:creationId xmlns:a16="http://schemas.microsoft.com/office/drawing/2014/main" id="{A82CF127-6C55-B041-80DF-D52E9605D1AF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Straight Connector 390">
                  <a:extLst>
                    <a:ext uri="{FF2B5EF4-FFF2-40B4-BE49-F238E27FC236}">
                      <a16:creationId xmlns:a16="http://schemas.microsoft.com/office/drawing/2014/main" id="{3F625859-2C01-2547-8A14-AB4F35319FE9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Straight Connector 391">
                  <a:extLst>
                    <a:ext uri="{FF2B5EF4-FFF2-40B4-BE49-F238E27FC236}">
                      <a16:creationId xmlns:a16="http://schemas.microsoft.com/office/drawing/2014/main" id="{0F9CC2B9-D524-1640-B318-569093368A89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CF17E891-78BB-4344-95FF-20591C169C4B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48455B93-5603-814B-AA03-A1C4D419D72D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Straight Connector 394">
                  <a:extLst>
                    <a:ext uri="{FF2B5EF4-FFF2-40B4-BE49-F238E27FC236}">
                      <a16:creationId xmlns:a16="http://schemas.microsoft.com/office/drawing/2014/main" id="{BBF05315-2E5D-2941-B8E1-9A461ACBF93A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265EC23D-2500-C54D-A137-A1EBAEACFA12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B79EE88A-075E-134B-A49E-695EC11FCADA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81C57F3A-5F1A-FF47-8CB5-BD45FCC3B36D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80D1B3AD-9A34-474F-B0F6-6C936C89E9AB}"/>
                  </a:ext>
                </a:extLst>
              </p:cNvPr>
              <p:cNvSpPr/>
              <p:nvPr/>
            </p:nvSpPr>
            <p:spPr>
              <a:xfrm>
                <a:off x="6531723" y="1442848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296" name="Group 295">
                <a:extLst>
                  <a:ext uri="{FF2B5EF4-FFF2-40B4-BE49-F238E27FC236}">
                    <a16:creationId xmlns:a16="http://schemas.microsoft.com/office/drawing/2014/main" id="{597CABAA-AFAD-5D4F-8055-62E3F3DE7968}"/>
                  </a:ext>
                </a:extLst>
              </p:cNvPr>
              <p:cNvGrpSpPr/>
              <p:nvPr/>
            </p:nvGrpSpPr>
            <p:grpSpPr>
              <a:xfrm>
                <a:off x="4790193" y="1598812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65" name="Rectangle 364">
                  <a:extLst>
                    <a:ext uri="{FF2B5EF4-FFF2-40B4-BE49-F238E27FC236}">
                      <a16:creationId xmlns:a16="http://schemas.microsoft.com/office/drawing/2014/main" id="{88D89D0A-13C8-AD49-9143-319E403C51DF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74B85CAC-A607-A943-A503-EE583AE66A99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Straight Connector 366">
                  <a:extLst>
                    <a:ext uri="{FF2B5EF4-FFF2-40B4-BE49-F238E27FC236}">
                      <a16:creationId xmlns:a16="http://schemas.microsoft.com/office/drawing/2014/main" id="{6FDE4985-BCAE-6045-BAAD-64DC92DFBB22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F3E8E372-A5C1-354A-AD06-CE15506F9F69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245489D0-0E3A-3149-9479-312FF1A971EE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28EE7B9D-EDB0-E54D-A799-BAFC6BF68B9B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6F4CB4A8-0488-2D47-974F-A6D6CF553340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Straight Connector 371">
                  <a:extLst>
                    <a:ext uri="{FF2B5EF4-FFF2-40B4-BE49-F238E27FC236}">
                      <a16:creationId xmlns:a16="http://schemas.microsoft.com/office/drawing/2014/main" id="{6A2FF07A-3B64-2B41-B485-67770730BCB0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972AC213-C6B3-EE41-8917-79A2404E491D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F91A1225-DF93-AC40-8DD0-892E9D536FBE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Straight Connector 374">
                  <a:extLst>
                    <a:ext uri="{FF2B5EF4-FFF2-40B4-BE49-F238E27FC236}">
                      <a16:creationId xmlns:a16="http://schemas.microsoft.com/office/drawing/2014/main" id="{31655539-7922-6341-B341-EBEF4952661A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3FF78C4F-95B8-ED4E-9BEA-B122138AA757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7691AA01-DF89-764E-B21A-C670A40F0F40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7BE7198F-CB6C-3C41-AB2D-1F2479843424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EB39E069-FD76-6E47-A32E-DF721889DF24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EDB13091-133C-FE4A-A80C-F2D6B86922E6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Straight Connector 380">
                  <a:extLst>
                    <a:ext uri="{FF2B5EF4-FFF2-40B4-BE49-F238E27FC236}">
                      <a16:creationId xmlns:a16="http://schemas.microsoft.com/office/drawing/2014/main" id="{5F07FECB-FE37-AC4F-B9BB-0A7A8308F494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49A35FE7-B0E3-5943-9D79-6B094E907F0C}"/>
                  </a:ext>
                </a:extLst>
              </p:cNvPr>
              <p:cNvSpPr/>
              <p:nvPr/>
            </p:nvSpPr>
            <p:spPr>
              <a:xfrm>
                <a:off x="6531723" y="1598811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E6A570E8-C448-E747-B4DD-96C8AB5A6FED}"/>
                  </a:ext>
                </a:extLst>
              </p:cNvPr>
              <p:cNvGrpSpPr/>
              <p:nvPr/>
            </p:nvGrpSpPr>
            <p:grpSpPr>
              <a:xfrm>
                <a:off x="4790193" y="1754776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C8CA7CED-8483-F24A-995E-3113F6154F50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349" name="Straight Connector 348">
                  <a:extLst>
                    <a:ext uri="{FF2B5EF4-FFF2-40B4-BE49-F238E27FC236}">
                      <a16:creationId xmlns:a16="http://schemas.microsoft.com/office/drawing/2014/main" id="{087E0D39-ABDD-634B-B7C2-A03BA61D10A6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Straight Connector 349">
                  <a:extLst>
                    <a:ext uri="{FF2B5EF4-FFF2-40B4-BE49-F238E27FC236}">
                      <a16:creationId xmlns:a16="http://schemas.microsoft.com/office/drawing/2014/main" id="{B2187ED6-A100-594F-A264-0873B4F059C2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Straight Connector 350">
                  <a:extLst>
                    <a:ext uri="{FF2B5EF4-FFF2-40B4-BE49-F238E27FC236}">
                      <a16:creationId xmlns:a16="http://schemas.microsoft.com/office/drawing/2014/main" id="{A5A58016-7F52-C446-BF64-7E74F2F3E7F0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6F9A5C88-9B1B-8C4A-981A-D1BD93223EC6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2BA15CC0-6FFD-A545-98BD-E0C553F03549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Straight Connector 353">
                  <a:extLst>
                    <a:ext uri="{FF2B5EF4-FFF2-40B4-BE49-F238E27FC236}">
                      <a16:creationId xmlns:a16="http://schemas.microsoft.com/office/drawing/2014/main" id="{A8506BBF-BDCD-1A46-B363-2A817A6BECC1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Straight Connector 354">
                  <a:extLst>
                    <a:ext uri="{FF2B5EF4-FFF2-40B4-BE49-F238E27FC236}">
                      <a16:creationId xmlns:a16="http://schemas.microsoft.com/office/drawing/2014/main" id="{13ECB5E6-CEA4-4244-AB34-6FC3CD70CC3C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B9217661-A9EE-A34D-9FF9-E1F6CB224C91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E94F173E-1C83-3847-828A-DDF2DF178679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F5FC042E-63B2-6D49-B587-A7FE926461C5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Straight Connector 358">
                  <a:extLst>
                    <a:ext uri="{FF2B5EF4-FFF2-40B4-BE49-F238E27FC236}">
                      <a16:creationId xmlns:a16="http://schemas.microsoft.com/office/drawing/2014/main" id="{2350F3BB-304B-F04F-94AC-5D564F9817A9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C67A9260-633C-384F-9EAC-47C05B033661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Straight Connector 360">
                  <a:extLst>
                    <a:ext uri="{FF2B5EF4-FFF2-40B4-BE49-F238E27FC236}">
                      <a16:creationId xmlns:a16="http://schemas.microsoft.com/office/drawing/2014/main" id="{BF877767-BEFA-1345-B8A6-168E2D04CA1C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Straight Connector 361">
                  <a:extLst>
                    <a:ext uri="{FF2B5EF4-FFF2-40B4-BE49-F238E27FC236}">
                      <a16:creationId xmlns:a16="http://schemas.microsoft.com/office/drawing/2014/main" id="{0D45F554-02AC-D840-BD9D-CE208ED51A70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9952CC81-AA11-F64F-A156-55D3423C1504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63DBD724-4C8B-C44A-828D-EF50AFBD09FB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EBD1EB08-ABC6-0745-A05F-1DB775E1C719}"/>
                  </a:ext>
                </a:extLst>
              </p:cNvPr>
              <p:cNvSpPr/>
              <p:nvPr/>
            </p:nvSpPr>
            <p:spPr>
              <a:xfrm>
                <a:off x="6531723" y="1754776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300" name="Group 299">
                <a:extLst>
                  <a:ext uri="{FF2B5EF4-FFF2-40B4-BE49-F238E27FC236}">
                    <a16:creationId xmlns:a16="http://schemas.microsoft.com/office/drawing/2014/main" id="{649D6A7E-B02E-3242-9D1A-7992D680C074}"/>
                  </a:ext>
                </a:extLst>
              </p:cNvPr>
              <p:cNvGrpSpPr/>
              <p:nvPr/>
            </p:nvGrpSpPr>
            <p:grpSpPr>
              <a:xfrm>
                <a:off x="4790193" y="2170516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31" name="Rectangle 330">
                  <a:extLst>
                    <a:ext uri="{FF2B5EF4-FFF2-40B4-BE49-F238E27FC236}">
                      <a16:creationId xmlns:a16="http://schemas.microsoft.com/office/drawing/2014/main" id="{B2952B17-5B68-4444-B6B9-A9AC2B4D15F8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5A4AF8C0-D4D7-B045-9DF1-5083C00C6F9D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CB2C86A1-CE0A-DB48-ACF7-3B50D508FFFC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5C539E51-C66C-F84C-B163-30BD3B0F9069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4506400B-9418-8543-90B7-B59867B4FB62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35">
                  <a:extLst>
                    <a:ext uri="{FF2B5EF4-FFF2-40B4-BE49-F238E27FC236}">
                      <a16:creationId xmlns:a16="http://schemas.microsoft.com/office/drawing/2014/main" id="{429B4559-20C2-EC4F-AB31-EEF570236919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090A696D-E18F-1A4C-A63D-6A214C148D3C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02AFB990-44D7-A14A-A331-E91237346582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38">
                  <a:extLst>
                    <a:ext uri="{FF2B5EF4-FFF2-40B4-BE49-F238E27FC236}">
                      <a16:creationId xmlns:a16="http://schemas.microsoft.com/office/drawing/2014/main" id="{9D269AD1-77FE-0E48-8D3E-2661AE6C452A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7B61A2CF-CB2C-304F-A76E-A4CCDED9F942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2509BFB1-B1E8-EF4D-97D3-C330B96A10D7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Connector 341">
                  <a:extLst>
                    <a:ext uri="{FF2B5EF4-FFF2-40B4-BE49-F238E27FC236}">
                      <a16:creationId xmlns:a16="http://schemas.microsoft.com/office/drawing/2014/main" id="{6B92E7B1-7C2F-9648-B563-5249AA56AA2C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A411F0FF-0664-B047-8F56-62975CC40113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Straight Connector 343">
                  <a:extLst>
                    <a:ext uri="{FF2B5EF4-FFF2-40B4-BE49-F238E27FC236}">
                      <a16:creationId xmlns:a16="http://schemas.microsoft.com/office/drawing/2014/main" id="{0602C3EE-AB48-1747-80AC-6BF8A5847080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25FF8AF0-5FB2-5449-BF7B-E25C880498A9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5114407C-5F16-024B-A334-3FDE3EBBF5BA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110B41EB-0C21-B94D-8BCD-E91158FFD5DC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AF9D6340-F53A-4046-9197-7DB9CF55F6BB}"/>
                  </a:ext>
                </a:extLst>
              </p:cNvPr>
              <p:cNvSpPr/>
              <p:nvPr/>
            </p:nvSpPr>
            <p:spPr>
              <a:xfrm>
                <a:off x="6531723" y="2170516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0C1363CB-9F76-2B47-95CC-2626BD8585AA}"/>
                  </a:ext>
                </a:extLst>
              </p:cNvPr>
              <p:cNvGrpSpPr/>
              <p:nvPr/>
            </p:nvGrpSpPr>
            <p:grpSpPr>
              <a:xfrm>
                <a:off x="4790193" y="2326481"/>
                <a:ext cx="1410716" cy="82657"/>
                <a:chOff x="3312543" y="2369387"/>
                <a:chExt cx="4267200" cy="241541"/>
              </a:xfrm>
              <a:noFill/>
            </p:grpSpPr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0286F0EC-7ECE-1247-9B48-3BC8B3C94A60}"/>
                    </a:ext>
                  </a:extLst>
                </p:cNvPr>
                <p:cNvSpPr/>
                <p:nvPr/>
              </p:nvSpPr>
              <p:spPr>
                <a:xfrm>
                  <a:off x="3312543" y="2369388"/>
                  <a:ext cx="4267200" cy="241539"/>
                </a:xfrm>
                <a:prstGeom prst="rect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CC9F7CB0-B66D-F047-9BAE-9FDE81040FBC}"/>
                    </a:ext>
                  </a:extLst>
                </p:cNvPr>
                <p:cNvCxnSpPr/>
                <p:nvPr/>
              </p:nvCxnSpPr>
              <p:spPr>
                <a:xfrm>
                  <a:off x="358283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B835BDEE-471B-594F-882D-F1FE253E45DA}"/>
                    </a:ext>
                  </a:extLst>
                </p:cNvPr>
                <p:cNvCxnSpPr/>
                <p:nvPr/>
              </p:nvCxnSpPr>
              <p:spPr>
                <a:xfrm>
                  <a:off x="383875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33AE3408-A1DF-274C-AF14-2895B764D747}"/>
                    </a:ext>
                  </a:extLst>
                </p:cNvPr>
                <p:cNvCxnSpPr/>
                <p:nvPr/>
              </p:nvCxnSpPr>
              <p:spPr>
                <a:xfrm>
                  <a:off x="407454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Straight Connector 317">
                  <a:extLst>
                    <a:ext uri="{FF2B5EF4-FFF2-40B4-BE49-F238E27FC236}">
                      <a16:creationId xmlns:a16="http://schemas.microsoft.com/office/drawing/2014/main" id="{71780884-D64F-3E4A-B220-D32EF93937BB}"/>
                    </a:ext>
                  </a:extLst>
                </p:cNvPr>
                <p:cNvCxnSpPr/>
                <p:nvPr/>
              </p:nvCxnSpPr>
              <p:spPr>
                <a:xfrm>
                  <a:off x="433046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5EA0D0BE-2750-3849-89C2-D44BFB3D0B42}"/>
                    </a:ext>
                  </a:extLst>
                </p:cNvPr>
                <p:cNvCxnSpPr/>
                <p:nvPr/>
              </p:nvCxnSpPr>
              <p:spPr>
                <a:xfrm>
                  <a:off x="456912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5D1C0A45-9DA4-5F47-82BE-09D5DB9B7BCA}"/>
                    </a:ext>
                  </a:extLst>
                </p:cNvPr>
                <p:cNvCxnSpPr/>
                <p:nvPr/>
              </p:nvCxnSpPr>
              <p:spPr>
                <a:xfrm>
                  <a:off x="482504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>
                  <a:extLst>
                    <a:ext uri="{FF2B5EF4-FFF2-40B4-BE49-F238E27FC236}">
                      <a16:creationId xmlns:a16="http://schemas.microsoft.com/office/drawing/2014/main" id="{0C224327-2C18-BA4F-B780-34066C7DC4BC}"/>
                    </a:ext>
                  </a:extLst>
                </p:cNvPr>
                <p:cNvCxnSpPr/>
                <p:nvPr/>
              </p:nvCxnSpPr>
              <p:spPr>
                <a:xfrm>
                  <a:off x="506083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1C020913-21D6-9D4B-8D95-628752AD2474}"/>
                    </a:ext>
                  </a:extLst>
                </p:cNvPr>
                <p:cNvCxnSpPr/>
                <p:nvPr/>
              </p:nvCxnSpPr>
              <p:spPr>
                <a:xfrm>
                  <a:off x="531674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33AF6920-9CF7-2E41-99BA-1C8D483F47A7}"/>
                    </a:ext>
                  </a:extLst>
                </p:cNvPr>
                <p:cNvCxnSpPr/>
                <p:nvPr/>
              </p:nvCxnSpPr>
              <p:spPr>
                <a:xfrm>
                  <a:off x="5569788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E7E01A0F-FADA-7D42-9243-FA46BE5B6B03}"/>
                    </a:ext>
                  </a:extLst>
                </p:cNvPr>
                <p:cNvCxnSpPr/>
                <p:nvPr/>
              </p:nvCxnSpPr>
              <p:spPr>
                <a:xfrm>
                  <a:off x="5825705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Straight Connector 324">
                  <a:extLst>
                    <a:ext uri="{FF2B5EF4-FFF2-40B4-BE49-F238E27FC236}">
                      <a16:creationId xmlns:a16="http://schemas.microsoft.com/office/drawing/2014/main" id="{0F10A691-F507-C742-BCF4-9C9468D7D283}"/>
                    </a:ext>
                  </a:extLst>
                </p:cNvPr>
                <p:cNvCxnSpPr/>
                <p:nvPr/>
              </p:nvCxnSpPr>
              <p:spPr>
                <a:xfrm>
                  <a:off x="6061493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4C637411-6812-344F-BCD4-135AB0A3000D}"/>
                    </a:ext>
                  </a:extLst>
                </p:cNvPr>
                <p:cNvCxnSpPr/>
                <p:nvPr/>
              </p:nvCxnSpPr>
              <p:spPr>
                <a:xfrm>
                  <a:off x="6317410" y="2369389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01B82B77-9F25-1B48-9466-16743B3926E9}"/>
                    </a:ext>
                  </a:extLst>
                </p:cNvPr>
                <p:cNvCxnSpPr/>
                <p:nvPr/>
              </p:nvCxnSpPr>
              <p:spPr>
                <a:xfrm>
                  <a:off x="6556075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1B87A34D-558A-9543-B325-37A0CC9C782F}"/>
                    </a:ext>
                  </a:extLst>
                </p:cNvPr>
                <p:cNvCxnSpPr/>
                <p:nvPr/>
              </p:nvCxnSpPr>
              <p:spPr>
                <a:xfrm>
                  <a:off x="6811992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97F804CC-A53F-9843-909B-9B603EA9AC8D}"/>
                    </a:ext>
                  </a:extLst>
                </p:cNvPr>
                <p:cNvCxnSpPr/>
                <p:nvPr/>
              </p:nvCxnSpPr>
              <p:spPr>
                <a:xfrm>
                  <a:off x="7047780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>
                  <a:extLst>
                    <a:ext uri="{FF2B5EF4-FFF2-40B4-BE49-F238E27FC236}">
                      <a16:creationId xmlns:a16="http://schemas.microsoft.com/office/drawing/2014/main" id="{4214D7FF-66E1-9640-8B66-4A07CDA29F78}"/>
                    </a:ext>
                  </a:extLst>
                </p:cNvPr>
                <p:cNvCxnSpPr/>
                <p:nvPr/>
              </p:nvCxnSpPr>
              <p:spPr>
                <a:xfrm>
                  <a:off x="7303697" y="2369387"/>
                  <a:ext cx="0" cy="241539"/>
                </a:xfrm>
                <a:prstGeom prst="lin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481E895-F0AD-054A-8946-6559DABFB9C0}"/>
                  </a:ext>
                </a:extLst>
              </p:cNvPr>
              <p:cNvSpPr/>
              <p:nvPr/>
            </p:nvSpPr>
            <p:spPr>
              <a:xfrm>
                <a:off x="6531723" y="2326480"/>
                <a:ext cx="84602" cy="82656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D2B56F9F-E977-1842-8D1E-962FA1C69D53}"/>
                  </a:ext>
                </a:extLst>
              </p:cNvPr>
              <p:cNvGrpSpPr/>
              <p:nvPr/>
            </p:nvGrpSpPr>
            <p:grpSpPr>
              <a:xfrm>
                <a:off x="5495551" y="1911722"/>
                <a:ext cx="39926" cy="162362"/>
                <a:chOff x="4525992" y="4557612"/>
                <a:chExt cx="120770" cy="474458"/>
              </a:xfrm>
              <a:noFill/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2424A54E-90CD-2A49-B82C-2FC82C3CE930}"/>
                    </a:ext>
                  </a:extLst>
                </p:cNvPr>
                <p:cNvSpPr/>
                <p:nvPr/>
              </p:nvSpPr>
              <p:spPr>
                <a:xfrm>
                  <a:off x="4525992" y="4557612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D91B51FB-ECCB-1249-AB96-B51696108B36}"/>
                    </a:ext>
                  </a:extLst>
                </p:cNvPr>
                <p:cNvSpPr/>
                <p:nvPr/>
              </p:nvSpPr>
              <p:spPr>
                <a:xfrm>
                  <a:off x="4525992" y="4731580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9886535B-0BB5-2740-867D-3A75FE433608}"/>
                    </a:ext>
                  </a:extLst>
                </p:cNvPr>
                <p:cNvSpPr/>
                <p:nvPr/>
              </p:nvSpPr>
              <p:spPr>
                <a:xfrm>
                  <a:off x="4525992" y="4911300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5DBD0008-C7EF-1C4D-8DA5-7D7CCBF55743}"/>
                  </a:ext>
                </a:extLst>
              </p:cNvPr>
              <p:cNvGrpSpPr/>
              <p:nvPr/>
            </p:nvGrpSpPr>
            <p:grpSpPr>
              <a:xfrm>
                <a:off x="6554060" y="1910737"/>
                <a:ext cx="39926" cy="162362"/>
                <a:chOff x="4525992" y="4557612"/>
                <a:chExt cx="120770" cy="474458"/>
              </a:xfrm>
              <a:noFill/>
            </p:grpSpPr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9850F57C-2431-5E45-983D-7389376CCB31}"/>
                    </a:ext>
                  </a:extLst>
                </p:cNvPr>
                <p:cNvSpPr/>
                <p:nvPr/>
              </p:nvSpPr>
              <p:spPr>
                <a:xfrm>
                  <a:off x="4525992" y="4557612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EE1BB609-14FE-B34A-A513-98176D2ED4BD}"/>
                    </a:ext>
                  </a:extLst>
                </p:cNvPr>
                <p:cNvSpPr/>
                <p:nvPr/>
              </p:nvSpPr>
              <p:spPr>
                <a:xfrm>
                  <a:off x="4525992" y="4731580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8E96E29E-D144-9A48-8794-7C685E1ED8CF}"/>
                    </a:ext>
                  </a:extLst>
                </p:cNvPr>
                <p:cNvSpPr/>
                <p:nvPr/>
              </p:nvSpPr>
              <p:spPr>
                <a:xfrm>
                  <a:off x="4525992" y="4911300"/>
                  <a:ext cx="120770" cy="120770"/>
                </a:xfrm>
                <a:prstGeom prst="ellipse">
                  <a:avLst/>
                </a:prstGeom>
                <a:grp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sp>
            <p:nvSpPr>
              <p:cNvPr id="306" name="TextBox 305">
                <a:extLst>
                  <a:ext uri="{FF2B5EF4-FFF2-40B4-BE49-F238E27FC236}">
                    <a16:creationId xmlns:a16="http://schemas.microsoft.com/office/drawing/2014/main" id="{9EF59D03-0F85-294F-9065-4349611D2ED0}"/>
                  </a:ext>
                </a:extLst>
              </p:cNvPr>
              <p:cNvSpPr txBox="1"/>
              <p:nvPr/>
            </p:nvSpPr>
            <p:spPr>
              <a:xfrm>
                <a:off x="6668315" y="1742312"/>
                <a:ext cx="66" cy="219561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endParaRPr 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7" name="TextBox 306">
                    <a:extLst>
                      <a:ext uri="{FF2B5EF4-FFF2-40B4-BE49-F238E27FC236}">
                        <a16:creationId xmlns:a16="http://schemas.microsoft.com/office/drawing/2014/main" id="{9B5E364C-E280-F54F-A462-EFB31B5E0B7C}"/>
                      </a:ext>
                    </a:extLst>
                  </p:cNvPr>
                  <p:cNvSpPr txBox="1"/>
                  <p:nvPr/>
                </p:nvSpPr>
                <p:spPr>
                  <a:xfrm>
                    <a:off x="6662901" y="1733616"/>
                    <a:ext cx="214725" cy="21956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07" name="TextBox 306">
                    <a:extLst>
                      <a:ext uri="{FF2B5EF4-FFF2-40B4-BE49-F238E27FC236}">
                        <a16:creationId xmlns:a16="http://schemas.microsoft.com/office/drawing/2014/main" id="{9B5E364C-E280-F54F-A462-EFB31B5E0B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2901" y="1733616"/>
                    <a:ext cx="214725" cy="219561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 l="-23529" r="-5882" b="-22222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D742B16B-D1DF-4344-B880-5333CB15654E}"/>
                    </a:ext>
                  </a:extLst>
                </p:cNvPr>
                <p:cNvSpPr txBox="1"/>
                <p:nvPr/>
              </p:nvSpPr>
              <p:spPr>
                <a:xfrm>
                  <a:off x="8746750" y="3261366"/>
                  <a:ext cx="423372" cy="2195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D742B16B-D1DF-4344-B880-5333CB156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750" y="3261366"/>
                  <a:ext cx="423372" cy="219561"/>
                </a:xfrm>
                <a:prstGeom prst="rect">
                  <a:avLst/>
                </a:prstGeom>
                <a:blipFill>
                  <a:blip r:embed="rId24"/>
                  <a:stretch>
                    <a:fillRect l="-9091" r="-3030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4011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21A1CC-158E-A247-9C04-CE7BE0C08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4447" y="-165100"/>
            <a:ext cx="19429901" cy="702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51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139E8F-C844-BF49-B4F4-C18DC5C8734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048" y="2352727"/>
            <a:ext cx="5990127" cy="3995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BB146-5E3A-4D44-BE7D-3766FD887E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920" y="2352727"/>
            <a:ext cx="5990128" cy="39956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DDE41C-D130-F04C-9361-6A05187B960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295" y="89940"/>
            <a:ext cx="7079411" cy="21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92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ge8image382623008">
            <a:extLst>
              <a:ext uri="{FF2B5EF4-FFF2-40B4-BE49-F238E27FC236}">
                <a16:creationId xmlns:a16="http://schemas.microsoft.com/office/drawing/2014/main" id="{A8C25F62-0DD0-CA48-9AEE-C3746FA3B4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68494" y="2923674"/>
            <a:ext cx="8260015" cy="336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4537" y="192508"/>
            <a:ext cx="5486400" cy="379465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E27D0242-2B59-084A-905D-D4891A13B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6" y="-96250"/>
            <a:ext cx="5926594" cy="395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00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219" y="32417"/>
            <a:ext cx="6325898" cy="636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80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lphasta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727" y="2382253"/>
            <a:ext cx="6833491" cy="384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751446C-93AB-A04E-ADD0-B1F7024A7C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28676" y="212843"/>
            <a:ext cx="5036017" cy="531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9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88" y="290946"/>
            <a:ext cx="6904382" cy="61418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445" y="1257733"/>
            <a:ext cx="6367377" cy="517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856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B46A20-FEE6-A146-BBBB-2B3DBC1976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729" y="576078"/>
            <a:ext cx="8076542" cy="58628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750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CD3-EEBA-CB47-AEA2-F9B90DB6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Q: 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3267473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30FD0-E261-B54F-951D-4A18F0431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2641" y="261687"/>
            <a:ext cx="12537281" cy="633462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868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CD3-EEBA-CB47-AEA2-F9B90DB6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Q: 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38AF-0065-C640-8E39-1E8F6496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331" y="2364377"/>
            <a:ext cx="10045337" cy="3278462"/>
          </a:xfrm>
        </p:spPr>
        <p:txBody>
          <a:bodyPr/>
          <a:lstStyle/>
          <a:p>
            <a:pPr marL="0" indent="0" algn="just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“ML is an algorithmic field that blends ideas from statistics, computer science and many other disciplines to design algorithms that process data, make predictions and help make decisions” </a:t>
            </a:r>
            <a:r>
              <a:rPr lang="en-US" sz="4400" dirty="0"/>
              <a:t>– M. I. Jordan</a:t>
            </a:r>
          </a:p>
        </p:txBody>
      </p:sp>
    </p:spTree>
    <p:extLst>
      <p:ext uri="{BB962C8B-B14F-4D97-AF65-F5344CB8AC3E}">
        <p14:creationId xmlns:p14="http://schemas.microsoft.com/office/powerpoint/2010/main" val="437956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B84706-7387-DF4C-9EEA-7AFB3165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799" y="333363"/>
            <a:ext cx="6730401" cy="61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25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E8816-6BD0-3643-9137-601F4C7C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Parts of the Elephant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BC1DD-8C77-8046-9808-6692DD9E11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1: Big Data</a:t>
            </a:r>
          </a:p>
        </p:txBody>
      </p:sp>
    </p:spTree>
    <p:extLst>
      <p:ext uri="{BB962C8B-B14F-4D97-AF65-F5344CB8AC3E}">
        <p14:creationId xmlns:p14="http://schemas.microsoft.com/office/powerpoint/2010/main" val="3952501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F8A7E1-59D4-644C-9000-AB54EC300A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540" y="1386701"/>
            <a:ext cx="5767358" cy="5471299"/>
          </a:xfrm>
          <a:prstGeom prst="rect">
            <a:avLst/>
          </a:prstGeom>
          <a:effectLst>
            <a:outerShdw blurRad="50800" dist="1524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375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6A953C-3A61-C04C-9C3B-CD546A1CDFF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547" y="794370"/>
            <a:ext cx="5238750" cy="2019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7BD6CD-5B74-9E40-8B61-CCEACA5C8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413" y="1303064"/>
            <a:ext cx="3429000" cy="349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F895A-F392-8446-BDD7-3843953908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289" y="3157803"/>
            <a:ext cx="3643572" cy="283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7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27295-AFD9-ED4F-8A86-56CA2BF2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Hardware and computational platforms for big data and deep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DBCF2-C389-1242-BF80-8F6418264C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9400" y="4992250"/>
            <a:ext cx="4350327" cy="12615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39E0F9-6159-0A42-A961-4FD6DE75AB1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0" y="2053051"/>
            <a:ext cx="3382157" cy="2817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1FB384-8037-EB45-9D9C-56EABB296DE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1359" y="1819543"/>
            <a:ext cx="2522464" cy="32843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86BDFF-2B52-0949-87D4-9C0097FC2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2" y="2399279"/>
            <a:ext cx="4302140" cy="32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7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1424</TotalTime>
  <Words>1487</Words>
  <Application>Microsoft Macintosh PowerPoint</Application>
  <PresentationFormat>Widescreen</PresentationFormat>
  <Paragraphs>333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2_Office Theme</vt:lpstr>
      <vt:lpstr>Principles and Culture  of Data Science </vt:lpstr>
      <vt:lpstr>What are Machine Learning and Data Science?</vt:lpstr>
      <vt:lpstr>Q: What is Machine Learning?</vt:lpstr>
      <vt:lpstr>Q: What is Machine Learning?</vt:lpstr>
      <vt:lpstr>PowerPoint Presentation</vt:lpstr>
      <vt:lpstr>Parts of the Elephant</vt:lpstr>
      <vt:lpstr>PowerPoint Presentation</vt:lpstr>
      <vt:lpstr>PowerPoint Presentation</vt:lpstr>
      <vt:lpstr>Hardware and computational platforms for big data and deep learning</vt:lpstr>
      <vt:lpstr>Neural networks thrive on big data</vt:lpstr>
      <vt:lpstr>Big Data</vt:lpstr>
      <vt:lpstr>Parts of the Elephant</vt:lpstr>
      <vt:lpstr>Previous Example: ICU Mortality Prediction</vt:lpstr>
      <vt:lpstr>What’s our goal?</vt:lpstr>
      <vt:lpstr>What’s our goal?</vt:lpstr>
      <vt:lpstr>What’s our goal?</vt:lpstr>
      <vt:lpstr>Parts of the Elephant</vt:lpstr>
      <vt:lpstr>Standardized Evaluation Strategy</vt:lpstr>
      <vt:lpstr>PowerPoint Presentation</vt:lpstr>
      <vt:lpstr>Pitfalls: Training, Validation, and Test</vt:lpstr>
      <vt:lpstr>Pitfalls: Training, Validation, and Test</vt:lpstr>
      <vt:lpstr>Standardized Evaluation Strategy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Data Science  May 24, 2019</dc:title>
  <dc:creator>Matthew Engelhard, M.D., Ph.D.</dc:creator>
  <cp:lastModifiedBy>Matthew Engelhard, M.D., Ph.D.</cp:lastModifiedBy>
  <cp:revision>60</cp:revision>
  <dcterms:created xsi:type="dcterms:W3CDTF">2019-05-17T00:10:36Z</dcterms:created>
  <dcterms:modified xsi:type="dcterms:W3CDTF">2021-09-29T02:09:46Z</dcterms:modified>
</cp:coreProperties>
</file>